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61" r:id="rId2"/>
    <p:sldId id="262" r:id="rId3"/>
    <p:sldId id="263" r:id="rId4"/>
    <p:sldId id="257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9" r:id="rId20"/>
    <p:sldId id="280" r:id="rId21"/>
    <p:sldId id="281" r:id="rId22"/>
    <p:sldId id="282" r:id="rId23"/>
    <p:sldId id="283" r:id="rId24"/>
    <p:sldId id="284" r:id="rId25"/>
    <p:sldId id="285" r:id="rId26"/>
  </p:sldIdLst>
  <p:sldSz cx="12192000" cy="6858000"/>
  <p:notesSz cx="6858000" cy="9144000"/>
  <p:defaultTextStyle>
    <a:defPPr rtl="0"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Açık Stil 3 - Vurgu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4" autoAdjust="0"/>
    <p:restoredTop sz="94706" autoAdjust="0"/>
  </p:normalViewPr>
  <p:slideViewPr>
    <p:cSldViewPr snapToGrid="0">
      <p:cViewPr varScale="1">
        <p:scale>
          <a:sx n="99" d="100"/>
          <a:sy n="99" d="100"/>
        </p:scale>
        <p:origin x="504" y="16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05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 dirty="0"/>
          </a:p>
        </p:txBody>
      </p:sp>
      <p:sp>
        <p:nvSpPr>
          <p:cNvPr id="3" name="Tarih Yer Tutucusu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1A6FE20-6B29-4AAD-B908-06C5859EAFE5}" type="datetime1">
              <a:rPr lang="tr-TR" smtClean="0"/>
              <a:t>12.05.2022</a:t>
            </a:fld>
            <a:endParaRPr lang="tr-TR" dirty="0"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04A0D4-B89B-4ADD-AF9E-38636B40EE4E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 noProof="0" dirty="0"/>
          </a:p>
        </p:txBody>
      </p:sp>
      <p:sp>
        <p:nvSpPr>
          <p:cNvPr id="3" name="Tarih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1CAE16B-A792-4401-8DAA-67B986E5EE7E}" type="datetime1">
              <a:rPr lang="tr-TR" noProof="0" smtClean="0"/>
              <a:t>12.05.2022</a:t>
            </a:fld>
            <a:endParaRPr lang="tr-TR" noProof="0" dirty="0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r-TR" noProof="0" dirty="0"/>
          </a:p>
        </p:txBody>
      </p:sp>
      <p:sp>
        <p:nvSpPr>
          <p:cNvPr id="5" name="Notlar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r-TR" noProof="0" dirty="0"/>
              <a:t>Asıl metin stillerini düzenlemek için tıklayın</a:t>
            </a:r>
          </a:p>
          <a:p>
            <a:pPr lvl="1" rtl="0"/>
            <a:r>
              <a:rPr lang="tr-TR" noProof="0" dirty="0"/>
              <a:t>İkinci düzey</a:t>
            </a:r>
          </a:p>
          <a:p>
            <a:pPr lvl="2" rtl="0"/>
            <a:r>
              <a:rPr lang="tr-TR" noProof="0" dirty="0"/>
              <a:t>Üçüncü düzey</a:t>
            </a:r>
          </a:p>
          <a:p>
            <a:pPr lvl="3" rtl="0"/>
            <a:r>
              <a:rPr lang="tr-TR" noProof="0" dirty="0"/>
              <a:t>Dördüncü düzey</a:t>
            </a:r>
          </a:p>
          <a:p>
            <a:pPr lvl="4" rtl="0"/>
            <a:r>
              <a:rPr lang="tr-TR" noProof="0" dirty="0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2869989-EB00-4EE7-BCB5-25BDC5BB29F8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tr-TR" smtClean="0"/>
              <a:t>1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792555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tr-TR" smtClean="0"/>
              <a:t>10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19098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tr-TR" smtClean="0"/>
              <a:t>11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865153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tr-TR" smtClean="0"/>
              <a:t>12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454067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tr-TR" smtClean="0"/>
              <a:t>13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4344575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tr-TR" smtClean="0"/>
              <a:t>14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12789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tr-TR" smtClean="0"/>
              <a:t>15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353837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tr-TR" smtClean="0"/>
              <a:t>16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5866880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tr-TR" smtClean="0"/>
              <a:t>17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375645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tr-TR" smtClean="0"/>
              <a:t>18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00114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tr-TR" smtClean="0"/>
              <a:t>19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779355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tr-TR" smtClean="0"/>
              <a:t>2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091969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tr-TR" smtClean="0"/>
              <a:t>20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8169471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tr-TR" smtClean="0"/>
              <a:t>21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2519108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tr-TR" smtClean="0"/>
              <a:t>22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409626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tr-TR" smtClean="0"/>
              <a:t>23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062961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tr-TR" smtClean="0"/>
              <a:t>24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154032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tr-TR" smtClean="0"/>
              <a:t>25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51109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tr-TR" smtClean="0"/>
              <a:t>3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716693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tr-TR" smtClean="0"/>
              <a:t>4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tr-TR" smtClean="0"/>
              <a:t>5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0026488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tr-TR" smtClean="0"/>
              <a:t>6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97464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tr-TR" smtClean="0"/>
              <a:t>7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25187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tr-TR" smtClean="0"/>
              <a:t>8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45109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tr-TR" smtClean="0"/>
              <a:t>9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771975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Düz Bağlayıcı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Düz Bağlayıcı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Düz Bağlayıcı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Düz Bağlayıcı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Düz Bağlayıcı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Düz Bağlayıcı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Düz Bağlayıcı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Düz Bağlayıcı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Düz Bağlayıcı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Düz Bağlayıcı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Düz Bağlayıcı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Düz Bağlayıcı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Düz Bağlayıcı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Düz Bağlayıcı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Düz Bağlayıcı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Düz Bağlayıcı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Düz Bağlayıcı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Düz Bağlayıcı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Düz Bağlayıcı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Düz Bağlayıcı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Düz Bağlayıcı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Düz Bağlayıcı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Düz Bağlayıcı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Düz Bağlayıcı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Düz Bağlayıcı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Düz Bağlayıcı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Düz Bağlayıcı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Düz Bağlayıcı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Düz Bağlayıcı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Düz Bağlayıcı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Düz Bağlayıcı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Düz Bağlayıcı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Düz Bağlayıcı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Düz Bağlayıcı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Düz Bağlayıcı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Düz Bağlayıcı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Düz Bağlayıcı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Düz Bağlayıcı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Düz Bağlayıcı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Düz Bağlayıcı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Düz Bağlayıcı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Düz Bağlayıcı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Düz Bağlayıcı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Düz Bağlayıcı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Düz Bağlayıcı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Düz Bağlayıcı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rtlCol="0"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r-TR" noProof="0"/>
              <a:t>Asıl alt başlık stilini düzenlemek için tıklayın</a:t>
            </a:r>
            <a:endParaRPr lang="tr-TR" noProof="0" dirty="0"/>
          </a:p>
        </p:txBody>
      </p:sp>
      <p:cxnSp>
        <p:nvCxnSpPr>
          <p:cNvPr id="58" name="Düz Bağlayıcı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/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ölüm Üst Bilgisi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Düz Bağlayıcı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Düz Bağlayıcı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Düz Bağlayıcı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Düz Bağlayıcı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Düz Bağlayıcı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Düz Bağlayıcı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Düz Bağlayıcı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Düz Bağlayıcı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Düz Bağlayıcı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Düz Bağlayıcı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Düz Bağlayıcı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Düz Bağlayıcı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Düz Bağlayıcı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Düz Bağlayıcı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Düz Bağlayıcı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Düz Bağlayıcı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Düz Bağlayıcı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Düz Bağlayıcı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Düz Bağlayıcı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Düz Bağlayıcı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Düz Bağlayıcı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Düz Bağlayıcı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Düz Bağlayıcı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Düz Bağlayıcı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Düz Bağlayıcı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Düz Bağlayıcı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Düz Bağlayıcı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Düz Bağlayıcı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Düz Bağlayıcı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Düz Bağlayıcı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Düz Bağlayıcı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Düz Bağlayıcı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Düz Bağlayıcı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Düz Bağlayıcı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Düz Bağlayıcı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Düz Bağlayıcı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Düz Bağlayıcı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Düz Bağlayıcı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Düz Bağlayıcı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Düz Bağlayıcı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Düz Bağlayıcı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Düz Bağlayıcı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Düz Bağlayıcı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Düz Bağlayıcı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Düz Bağlayıcı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Düz Bağlayıcı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cxnSp>
        <p:nvCxnSpPr>
          <p:cNvPr id="58" name="Düz Bağlayıcı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8" name="Alt Bilgi Yer Tutucusu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7" name="Tarih Yer Tutucusu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3" name="Tarih Yer Tutucusu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Düz Bağlayıcı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Düz Bağlayıcı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Düz Bağlayıcı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Düz Bağlayıcı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Düz Bağlayıcı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Düz Bağlayıcı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Düz Bağlayıcı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Düz Bağlayıcı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Düz Bağlayıcı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Düz Bağlayıcı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Düz Bağlayıcı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Düz Bağlayıcı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Düz Bağlayıcı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Düz Bağlayıcı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Düz Bağlayıcı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Düz Bağlayıcı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Düz Bağlayıcı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Düz Bağlayıcı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Düz Bağlayıcı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Düz Bağlayıcı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Düz Bağlayıcı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Düz Bağlayıcı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Düz Bağlayıcı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Düz Bağlayıcı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Düz Bağlayıcı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Düz Bağlayıcı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Düz Bağlayıcı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Düz Bağlayıcı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Düz Bağlayıcı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Düz Bağlayıcı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Düz Bağlayıcı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Düz Bağlayıcı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Düz Bağlayıcı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Düz Bağlayıcı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Düz Bağlayıcı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Düz Bağlayıcı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Düz Bağlayıcı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Düz Bağlayıcı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Düz Bağlayıcı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Düz Bağlayıcı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Düz Bağlayıcı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Düz Bağlayıcı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Düz Bağlayıcı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Düz Bağlayıcı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Düz Bağlayıcı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Düz Bağlayıcı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Alt Bilgi Yer Tutucusu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212" name="Tarih Yer Tutucusu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214" name="Slayt Numarası Yer Tutucusu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Resim Yazılı İçerik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Düz Bağlayıcı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Düz Bağlayıcı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Düz Bağlayıcı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Düz Bağlayıcı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Düz Bağlayıcı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Düz Bağlayıcı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Düz Bağlayıcı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Düz Bağlayıcı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Düz Bağlayıcı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Düz Bağlayıcı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Düz Bağlayıcı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Düz Bağlayıcı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Düz Bağlayıcı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Düz Bağlayıcı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Düz Bağlayıcı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Düz Bağlayıcı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Düz Bağlayıcı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Düz Bağlayıcı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Düz Bağlayıcı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Düz Bağlayıcı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Düz Bağlayıcı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Düz Bağlayıcı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Düz Bağlayıcı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Düz Bağlayıcı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Düz Bağlayıcı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Düz Bağlayıcı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Düz Bağlayıcı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Düz Bağlayıcı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Düz Bağlayıcı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Düz Bağlayıcı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Düz Bağlayıcı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Düz Bağlayıcı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Düz Bağlayıcı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Düz Bağlayıcı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Düz Bağlayıcı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Düz Bağlayıcı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Düz Bağlayıcı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Düz Bağlayıcı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Düz Bağlayıcı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Düz Bağlayıcı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Düz Bağlayıcı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Düz Bağlayıcı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Düz Bağlayıcı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Düz Bağlayıcı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Düz Bağlayıcı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Düz Bağlayıcı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Dikdörtgen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 dirty="0"/>
          </a:p>
        </p:txBody>
      </p: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  <a:endParaRPr lang="tr-TR" noProof="0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cxnSp>
        <p:nvCxnSpPr>
          <p:cNvPr id="60" name="Düz Bağlayıcı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tr-TR" noProof="0" dirty="0"/>
          </a:p>
        </p:txBody>
      </p:sp>
      <p:sp>
        <p:nvSpPr>
          <p:cNvPr id="8" name="Slayt Numarası Yer Tutucusu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31375A4-56A4-47D6-9801-1991572033F7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Resim Yazılı Resim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Düz Bağlayıcı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Düz Bağlayıcı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Düz Bağlayıcı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Düz Bağlayıcı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Düz Bağlayıcı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Düz Bağlayıcı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Düz Bağlayıcı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Düz Bağlayıcı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Düz Bağlayıcı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Düz Bağlayıcı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Düz Bağlayıcı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Düz Bağlayıcı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Düz Bağlayıcı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Düz Bağlayıcı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Düz Bağlayıcı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Düz Bağlayıcı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Düz Bağlayıcı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Düz Bağlayıcı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Düz Bağlayıcı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Düz Bağlayıcı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Düz Bağlayıcı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Düz Bağlayıcı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Düz Bağlayıcı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Düz Bağlayıcı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Düz Bağlayıcı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Düz Bağlayıcı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Düz Bağlayıcı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Düz Bağlayıcı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Düz Bağlayıcı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Düz Bağlayıcı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Düz Bağlayıcı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Düz Bağlayıcı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Düz Bağlayıcı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Düz Bağlayıcı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Düz Bağlayıcı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Düz Bağlayıcı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Düz Bağlayıcı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Düz Bağlayıcı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Düz Bağlayıcı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Düz Bağlayıcı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Düz Bağlayıcı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Düz Bağlayıcı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Düz Bağlayıcı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Düz Bağlayıcı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Düz Bağlayıcı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Düz Bağlayıcı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Dikdörtgen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 dirty="0"/>
          </a:p>
        </p:txBody>
      </p:sp>
      <p:cxnSp>
        <p:nvCxnSpPr>
          <p:cNvPr id="59" name="Düz Bağlayıcı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tr-TR" noProof="0"/>
              <a:t>Asıl başlık stilini düzenlemek için tıklayın</a:t>
            </a:r>
            <a:endParaRPr lang="tr-TR" noProof="0" dirty="0"/>
          </a:p>
        </p:txBody>
      </p:sp>
      <p:sp>
        <p:nvSpPr>
          <p:cNvPr id="3" name="Resim Yer Tutucusu 2" descr="Resim eklemek için boş yer tutucu. Yer tutucuya tıklayın ve eklemek istediğiniz resmi seçin."/>
          <p:cNvSpPr>
            <a:spLocks noGrp="1"/>
          </p:cNvSpPr>
          <p:nvPr>
            <p:ph type="pic" idx="1"/>
          </p:nvPr>
        </p:nvSpPr>
        <p:spPr>
          <a:xfrm>
            <a:off x="-13663" y="-2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tr-TR" noProof="0"/>
              <a:t>Resim eklemek için simgeye tıklayın</a:t>
            </a:r>
            <a:endParaRPr lang="tr-TR" noProof="0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Düz Bağlayıcı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Düz Bağlayıcı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Düz Bağlayıcı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Düz Bağlayıcı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Düz Bağlayıcı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Düz Bağlayıcı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Düz Bağlayıcı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Düz Bağlayıcı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Düz Bağlayıcı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Düz Bağlayıcı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Düz Bağlayıcı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Düz Bağlayıcı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Düz Bağlayıcı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Düz Bağlayıcı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Düz Bağlayıcı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Düz Bağlayıcı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Düz Bağlayıcı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Düz Bağlayıcı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Düz Bağlayıcı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Düz Bağlayıcı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Düz Bağlayıcı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Düz Bağlayıcı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Düz Bağlayıcı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Düz Bağlayıcı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Düz Bağlayıcı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Düz Bağlayıcı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Düz Bağlayıcı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Düz Bağlayıcı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Düz Bağlayıcı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Düz Bağlayıcı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Düz Bağlayıcı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Düz Bağlayıcı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Düz Bağlayıcı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Düz Bağlayıcı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Düz Bağlayıcı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Düz Bağlayıcı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Düz Bağlayıcı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Düz Bağlayıcı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Düz Bağlayıcı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Düz Bağlayıcı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Düz Bağlayıcı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Düz Bağlayıcı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Düz Bağlayıcı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Düz Bağlayıcı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Düz Bağlayıcı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Düz Bağlayıcı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tr-TR" noProof="0" dirty="0"/>
              <a:t>Asıl başlık stilini düzenlemek için tıklayın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tr-TR" noProof="0" dirty="0"/>
              <a:t>Asıl metin stillerini düzenlemek için tıklayın</a:t>
            </a:r>
          </a:p>
          <a:p>
            <a:pPr lvl="1" rtl="0"/>
            <a:r>
              <a:rPr lang="tr-TR" noProof="0" dirty="0"/>
              <a:t>İkinci düzey</a:t>
            </a:r>
          </a:p>
          <a:p>
            <a:pPr lvl="2" rtl="0"/>
            <a:r>
              <a:rPr lang="tr-TR" noProof="0" dirty="0"/>
              <a:t>Üçüncü düzey</a:t>
            </a:r>
          </a:p>
          <a:p>
            <a:pPr lvl="3" rtl="0"/>
            <a:r>
              <a:rPr lang="tr-TR" noProof="0" dirty="0"/>
              <a:t>Dördüncü düzey</a:t>
            </a:r>
          </a:p>
          <a:p>
            <a:pPr lvl="4" rtl="0"/>
            <a:r>
              <a:rPr lang="tr-TR" noProof="0" dirty="0"/>
              <a:t>Beşinci düzey</a:t>
            </a:r>
          </a:p>
        </p:txBody>
      </p:sp>
      <p:cxnSp>
        <p:nvCxnSpPr>
          <p:cNvPr id="148" name="Düz Bağlayıcı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lt Bilgi Yer Tutucusu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endParaRPr lang="tr-TR" noProof="0" dirty="0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fld id="{E31375A4-56A4-47D6-9801-1991572033F7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6.png"/><Relationship Id="rId4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293844" y="251791"/>
            <a:ext cx="10156033" cy="5040835"/>
          </a:xfrm>
        </p:spPr>
        <p:txBody>
          <a:bodyPr rtlCol="0">
            <a:normAutofit fontScale="90000"/>
          </a:bodyPr>
          <a:lstStyle/>
          <a:p>
            <a:pPr algn="ctr" rtl="0">
              <a:lnSpc>
                <a:spcPct val="100000"/>
              </a:lnSpc>
            </a:pPr>
            <a:r>
              <a:rPr lang="tr-TR" dirty="0"/>
              <a:t>FM Vericilerin Temizleme İşlemi ve Güç Testleri</a:t>
            </a:r>
            <a:br>
              <a:rPr lang="tr-TR" dirty="0"/>
            </a:br>
            <a:br>
              <a:rPr lang="tr-TR" dirty="0"/>
            </a:br>
            <a:r>
              <a:rPr lang="tr-TR" sz="2000" dirty="0"/>
              <a:t>(13.02.2022)</a:t>
            </a: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tr-TR" dirty="0"/>
              <a:t>Sinan Öz, Aslıhan Çağlar, İbrahim Törer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08724" y="172549"/>
            <a:ext cx="9067799" cy="596078"/>
          </a:xfrm>
        </p:spPr>
        <p:txBody>
          <a:bodyPr rtlCol="0" anchor="t"/>
          <a:lstStyle/>
          <a:p>
            <a:pPr rtl="0"/>
            <a:r>
              <a:rPr lang="tr-TR" dirty="0"/>
              <a:t>De-montaj Adımları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94F6F88-6D94-4F76-9A29-9C434E4CD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tr-TR" noProof="0" smtClean="0"/>
              <a:t>10</a:t>
            </a:fld>
            <a:endParaRPr lang="tr-TR" noProof="0" dirty="0"/>
          </a:p>
        </p:txBody>
      </p:sp>
      <p:sp>
        <p:nvSpPr>
          <p:cNvPr id="24" name="İçerik Yer Tutucusu 2">
            <a:extLst>
              <a:ext uri="{FF2B5EF4-FFF2-40B4-BE49-F238E27FC236}">
                <a16:creationId xmlns:a16="http://schemas.microsoft.com/office/drawing/2014/main" id="{E8B29C8F-EF5A-4207-880A-074996C50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724" y="901148"/>
            <a:ext cx="11375469" cy="2292626"/>
          </a:xfrm>
        </p:spPr>
        <p:txBody>
          <a:bodyPr rtlCol="0">
            <a:normAutofit lnSpcReduction="10000"/>
          </a:bodyPr>
          <a:lstStyle/>
          <a:p>
            <a:pPr rtl="0">
              <a:buFont typeface="Courier New" panose="02070309020205020404" pitchFamily="49" charset="0"/>
              <a:buChar char="o"/>
            </a:pPr>
            <a:r>
              <a:rPr kumimoji="0" lang="tr-TR" sz="1800" b="0" i="0" u="none" strike="noStrike" kern="1200" cap="none" spc="0" normalizeH="0" baseline="0" noProof="0" dirty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4. Adım devam</a:t>
            </a:r>
            <a:endParaRPr lang="tr-TR" sz="1800" dirty="0">
              <a:solidFill>
                <a:srgbClr val="2D2E2D"/>
              </a:solidFill>
              <a:latin typeface="Arial"/>
            </a:endParaRPr>
          </a:p>
          <a:p>
            <a:pPr marL="617220" lvl="1" indent="-342900">
              <a:buFont typeface="+mj-lt"/>
              <a:buAutoNum type="arabicPeriod"/>
            </a:pPr>
            <a:r>
              <a:rPr lang="tr-TR" sz="1200" dirty="0">
                <a:solidFill>
                  <a:schemeClr val="bg2">
                    <a:lumMod val="75000"/>
                  </a:schemeClr>
                </a:solidFill>
                <a:latin typeface="Arial"/>
              </a:rPr>
              <a:t>Havalandırma borusunu tutan </a:t>
            </a:r>
            <a:r>
              <a:rPr lang="tr-TR" sz="1200" dirty="0" err="1">
                <a:solidFill>
                  <a:schemeClr val="bg2">
                    <a:lumMod val="75000"/>
                  </a:schemeClr>
                </a:solidFill>
                <a:latin typeface="Arial"/>
              </a:rPr>
              <a:t>flanşın</a:t>
            </a:r>
            <a:r>
              <a:rPr lang="tr-TR" sz="1200" dirty="0">
                <a:solidFill>
                  <a:schemeClr val="bg2">
                    <a:lumMod val="75000"/>
                  </a:schemeClr>
                </a:solidFill>
                <a:latin typeface="Arial"/>
              </a:rPr>
              <a:t> vidalarının sökülmesi</a:t>
            </a:r>
          </a:p>
          <a:p>
            <a:pPr marL="617220" lvl="1" indent="-342900">
              <a:buFont typeface="+mj-lt"/>
              <a:buAutoNum type="arabicPeriod"/>
            </a:pPr>
            <a:r>
              <a:rPr lang="tr-TR" sz="1200" dirty="0">
                <a:solidFill>
                  <a:schemeClr val="bg2">
                    <a:lumMod val="75000"/>
                  </a:schemeClr>
                </a:solidFill>
                <a:latin typeface="Arial"/>
              </a:rPr>
              <a:t>Tüpü sıkma bileziğinin vidasının açılması</a:t>
            </a:r>
          </a:p>
          <a:p>
            <a:pPr marL="617220" lvl="1" indent="-342900">
              <a:buFont typeface="+mj-lt"/>
              <a:buAutoNum type="arabicPeriod"/>
            </a:pPr>
            <a:r>
              <a:rPr kumimoji="0" lang="tr-TR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Tüpün çıkarılması(**)</a:t>
            </a:r>
          </a:p>
          <a:p>
            <a:pPr marL="617220" lvl="1" indent="-342900">
              <a:buFont typeface="+mj-lt"/>
              <a:buAutoNum type="arabicPeriod"/>
            </a:pPr>
            <a:r>
              <a:rPr lang="tr-TR" sz="1200" dirty="0" err="1">
                <a:solidFill>
                  <a:schemeClr val="bg2">
                    <a:lumMod val="75000"/>
                  </a:schemeClr>
                </a:solidFill>
                <a:latin typeface="Arial"/>
              </a:rPr>
              <a:t>Kavitenin</a:t>
            </a:r>
            <a:r>
              <a:rPr lang="tr-TR" sz="1200" dirty="0">
                <a:solidFill>
                  <a:schemeClr val="bg2">
                    <a:lumMod val="75000"/>
                  </a:schemeClr>
                </a:solidFill>
                <a:latin typeface="Arial"/>
              </a:rPr>
              <a:t> üst kısmının çıkarılması</a:t>
            </a:r>
          </a:p>
          <a:p>
            <a:pPr marL="617220" lvl="1" indent="-342900">
              <a:buFont typeface="+mj-lt"/>
              <a:buAutoNum type="arabicPeriod"/>
            </a:pPr>
            <a:r>
              <a:rPr kumimoji="0" lang="tr-TR" b="0" i="0" u="none" strike="noStrike" kern="1200" cap="none" spc="0" normalizeH="0" baseline="0" noProof="0" dirty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Teflon </a:t>
            </a:r>
            <a:r>
              <a:rPr lang="tr-TR" dirty="0">
                <a:solidFill>
                  <a:srgbClr val="2D2E2D"/>
                </a:solidFill>
                <a:latin typeface="Arial"/>
              </a:rPr>
              <a:t>bağlı </a:t>
            </a:r>
            <a:r>
              <a:rPr lang="tr-TR" dirty="0" err="1">
                <a:solidFill>
                  <a:srgbClr val="2D2E2D"/>
                </a:solidFill>
                <a:latin typeface="Arial"/>
              </a:rPr>
              <a:t>flanşın</a:t>
            </a:r>
            <a:r>
              <a:rPr lang="tr-TR" dirty="0">
                <a:solidFill>
                  <a:srgbClr val="2D2E2D"/>
                </a:solidFill>
                <a:latin typeface="Arial"/>
              </a:rPr>
              <a:t> </a:t>
            </a:r>
            <a:r>
              <a:rPr kumimoji="0" lang="tr-TR" b="0" i="0" u="none" strike="noStrike" kern="1200" cap="none" spc="0" normalizeH="0" baseline="0" noProof="0" dirty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çıkarılması</a:t>
            </a:r>
          </a:p>
          <a:p>
            <a:pPr marL="617220" lvl="1" indent="-342900">
              <a:buFont typeface="+mj-lt"/>
              <a:buAutoNum type="arabicPeriod"/>
            </a:pPr>
            <a:r>
              <a:rPr lang="tr-TR" dirty="0">
                <a:solidFill>
                  <a:srgbClr val="2D2E2D"/>
                </a:solidFill>
                <a:latin typeface="Arial"/>
              </a:rPr>
              <a:t>Yük plakasının(</a:t>
            </a:r>
            <a:r>
              <a:rPr lang="tr-TR" dirty="0" err="1">
                <a:solidFill>
                  <a:srgbClr val="2D2E2D"/>
                </a:solidFill>
                <a:latin typeface="Arial"/>
              </a:rPr>
              <a:t>load-plate</a:t>
            </a:r>
            <a:r>
              <a:rPr lang="tr-TR" dirty="0">
                <a:solidFill>
                  <a:srgbClr val="2D2E2D"/>
                </a:solidFill>
                <a:latin typeface="Arial"/>
              </a:rPr>
              <a:t>) çıkarılması</a:t>
            </a:r>
            <a:endParaRPr kumimoji="0" lang="tr-TR" b="0" i="0" u="none" strike="noStrike" kern="1200" cap="none" spc="0" normalizeH="0" baseline="0" noProof="0" dirty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617220" lvl="1" indent="-342900">
              <a:buFont typeface="+mj-lt"/>
              <a:buAutoNum type="arabicPeriod"/>
            </a:pPr>
            <a:endParaRPr kumimoji="0" lang="tr-TR" b="0" i="0" u="none" strike="noStrike" kern="1200" cap="none" spc="0" normalizeH="0" baseline="0" noProof="0" dirty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rtl="0"/>
            <a:endParaRPr lang="tr-TR" sz="1800" dirty="0"/>
          </a:p>
          <a:p>
            <a:pPr rtl="0"/>
            <a:endParaRPr lang="tr-TR" sz="1800" dirty="0"/>
          </a:p>
          <a:p>
            <a:pPr rtl="0"/>
            <a:endParaRPr lang="tr-TR" sz="1800" dirty="0"/>
          </a:p>
          <a:p>
            <a:pPr algn="just" rtl="0"/>
            <a:endParaRPr lang="tr-TR" sz="1800" dirty="0"/>
          </a:p>
          <a:p>
            <a:pPr marL="0" indent="0" rtl="0">
              <a:buNone/>
            </a:pPr>
            <a:endParaRPr lang="tr-TR" sz="1800" dirty="0"/>
          </a:p>
        </p:txBody>
      </p:sp>
      <p:grpSp>
        <p:nvGrpSpPr>
          <p:cNvPr id="20" name="Grup 19">
            <a:extLst>
              <a:ext uri="{FF2B5EF4-FFF2-40B4-BE49-F238E27FC236}">
                <a16:creationId xmlns:a16="http://schemas.microsoft.com/office/drawing/2014/main" id="{18AAC088-34D9-4062-84FD-05824D5098C6}"/>
              </a:ext>
            </a:extLst>
          </p:cNvPr>
          <p:cNvGrpSpPr/>
          <p:nvPr/>
        </p:nvGrpSpPr>
        <p:grpSpPr>
          <a:xfrm>
            <a:off x="5795010" y="1692382"/>
            <a:ext cx="6351032" cy="3943690"/>
            <a:chOff x="6235630" y="2031798"/>
            <a:chExt cx="6351032" cy="3943690"/>
          </a:xfrm>
        </p:grpSpPr>
        <p:pic>
          <p:nvPicPr>
            <p:cNvPr id="6" name="Resim 5">
              <a:extLst>
                <a:ext uri="{FF2B5EF4-FFF2-40B4-BE49-F238E27FC236}">
                  <a16:creationId xmlns:a16="http://schemas.microsoft.com/office/drawing/2014/main" id="{47D447A8-9494-4B6C-AB11-C3CFC556E9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35630" y="2085975"/>
              <a:ext cx="2155216" cy="3889513"/>
            </a:xfrm>
            <a:prstGeom prst="rect">
              <a:avLst/>
            </a:prstGeom>
          </p:spPr>
        </p:pic>
        <p:pic>
          <p:nvPicPr>
            <p:cNvPr id="10" name="Resim 9">
              <a:extLst>
                <a:ext uri="{FF2B5EF4-FFF2-40B4-BE49-F238E27FC236}">
                  <a16:creationId xmlns:a16="http://schemas.microsoft.com/office/drawing/2014/main" id="{89A6F249-80D1-4C81-80D6-5A7D11CCB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16998" y="3092487"/>
              <a:ext cx="1969664" cy="2883001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64926EA-B82A-4BC2-98CA-B4D4E53224B2}"/>
                </a:ext>
              </a:extLst>
            </p:cNvPr>
            <p:cNvSpPr/>
            <p:nvPr/>
          </p:nvSpPr>
          <p:spPr>
            <a:xfrm>
              <a:off x="7313238" y="4385582"/>
              <a:ext cx="293888" cy="2799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5</a:t>
              </a:r>
            </a:p>
          </p:txBody>
        </p:sp>
        <p:pic>
          <p:nvPicPr>
            <p:cNvPr id="16" name="Resim 15">
              <a:extLst>
                <a:ext uri="{FF2B5EF4-FFF2-40B4-BE49-F238E27FC236}">
                  <a16:creationId xmlns:a16="http://schemas.microsoft.com/office/drawing/2014/main" id="{E35A9ECB-43DA-4998-8613-88E0107A9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15707" y="2031798"/>
              <a:ext cx="2219325" cy="3914775"/>
            </a:xfrm>
            <a:prstGeom prst="rect">
              <a:avLst/>
            </a:prstGeom>
          </p:spPr>
        </p:pic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94B97C7-B352-4E32-833B-4DF886D85DF9}"/>
                </a:ext>
              </a:extLst>
            </p:cNvPr>
            <p:cNvSpPr/>
            <p:nvPr/>
          </p:nvSpPr>
          <p:spPr>
            <a:xfrm>
              <a:off x="9760303" y="2952518"/>
              <a:ext cx="293888" cy="2799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67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08724" y="172549"/>
            <a:ext cx="9067799" cy="596078"/>
          </a:xfrm>
        </p:spPr>
        <p:txBody>
          <a:bodyPr rtlCol="0" anchor="t"/>
          <a:lstStyle/>
          <a:p>
            <a:pPr rtl="0"/>
            <a:r>
              <a:rPr lang="tr-TR" dirty="0"/>
              <a:t>De-montaj Adımları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08724" y="901148"/>
            <a:ext cx="11375469" cy="1549946"/>
          </a:xfrm>
        </p:spPr>
        <p:txBody>
          <a:bodyPr rtlCol="0">
            <a:normAutofit/>
          </a:bodyPr>
          <a:lstStyle/>
          <a:p>
            <a:pPr rtl="0">
              <a:buFont typeface="Courier New" panose="02070309020205020404" pitchFamily="49" charset="0"/>
              <a:buChar char="o"/>
            </a:pPr>
            <a:r>
              <a:rPr kumimoji="0" lang="tr-TR" sz="1800" b="0" i="0" u="none" strike="noStrike" kern="1200" cap="none" spc="0" normalizeH="0" baseline="0" noProof="0" dirty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5. Adım </a:t>
            </a:r>
            <a:endParaRPr lang="tr-TR" sz="1800" dirty="0">
              <a:solidFill>
                <a:srgbClr val="2D2E2D"/>
              </a:solidFill>
              <a:latin typeface="Arial"/>
            </a:endParaRPr>
          </a:p>
          <a:p>
            <a:pPr marL="617220" lvl="1" indent="-342900">
              <a:buFont typeface="+mj-lt"/>
              <a:buAutoNum type="arabicPeriod"/>
            </a:pPr>
            <a:r>
              <a:rPr lang="tr-TR" dirty="0">
                <a:solidFill>
                  <a:srgbClr val="2D2E2D"/>
                </a:solidFill>
                <a:latin typeface="Arial"/>
              </a:rPr>
              <a:t>Yüksek gerilim koruma yayının (HV </a:t>
            </a:r>
            <a:r>
              <a:rPr lang="tr-TR" dirty="0" err="1">
                <a:solidFill>
                  <a:srgbClr val="2D2E2D"/>
                </a:solidFill>
                <a:latin typeface="Arial"/>
              </a:rPr>
              <a:t>protection</a:t>
            </a:r>
            <a:r>
              <a:rPr lang="tr-TR" dirty="0">
                <a:solidFill>
                  <a:srgbClr val="2D2E2D"/>
                </a:solidFill>
                <a:latin typeface="Arial"/>
              </a:rPr>
              <a:t> </a:t>
            </a:r>
            <a:r>
              <a:rPr lang="tr-TR" dirty="0" err="1">
                <a:solidFill>
                  <a:srgbClr val="2D2E2D"/>
                </a:solidFill>
                <a:latin typeface="Arial"/>
              </a:rPr>
              <a:t>spring</a:t>
            </a:r>
            <a:r>
              <a:rPr lang="tr-TR" dirty="0">
                <a:solidFill>
                  <a:srgbClr val="2D2E2D"/>
                </a:solidFill>
                <a:latin typeface="Arial"/>
              </a:rPr>
              <a:t>) çıkarılması</a:t>
            </a:r>
          </a:p>
          <a:p>
            <a:pPr marL="617220" lvl="1" indent="-342900">
              <a:buFont typeface="+mj-lt"/>
              <a:buAutoNum type="arabicPeriod"/>
            </a:pPr>
            <a:r>
              <a:rPr lang="tr-TR" sz="1800" dirty="0">
                <a:solidFill>
                  <a:srgbClr val="2D2E2D"/>
                </a:solidFill>
                <a:latin typeface="Arial"/>
              </a:rPr>
              <a:t>Yüksek gerilim geçiş bobininin bağlı olduğu </a:t>
            </a:r>
            <a:r>
              <a:rPr lang="tr-TR" sz="1800" dirty="0" err="1">
                <a:solidFill>
                  <a:srgbClr val="2D2E2D"/>
                </a:solidFill>
                <a:latin typeface="Arial"/>
              </a:rPr>
              <a:t>flanşın</a:t>
            </a:r>
            <a:r>
              <a:rPr lang="tr-TR" sz="1800" dirty="0">
                <a:solidFill>
                  <a:srgbClr val="2D2E2D"/>
                </a:solidFill>
                <a:latin typeface="Arial"/>
              </a:rPr>
              <a:t> çıkarılması(**)</a:t>
            </a:r>
          </a:p>
          <a:p>
            <a:pPr marL="617220" lvl="1" indent="-342900">
              <a:buFont typeface="+mj-lt"/>
              <a:buAutoNum type="arabicPeriod"/>
            </a:pPr>
            <a:endParaRPr lang="tr-TR" dirty="0">
              <a:solidFill>
                <a:srgbClr val="2D2E2D"/>
              </a:solidFill>
              <a:latin typeface="Arial"/>
            </a:endParaRPr>
          </a:p>
          <a:p>
            <a:pPr rtl="0"/>
            <a:endParaRPr lang="tr-TR" sz="1800" dirty="0"/>
          </a:p>
          <a:p>
            <a:pPr rtl="0"/>
            <a:endParaRPr lang="tr-TR" sz="1800" dirty="0"/>
          </a:p>
          <a:p>
            <a:pPr rtl="0"/>
            <a:endParaRPr lang="tr-TR" sz="1800" dirty="0"/>
          </a:p>
          <a:p>
            <a:pPr algn="just" rtl="0"/>
            <a:endParaRPr lang="tr-TR" sz="1800" dirty="0"/>
          </a:p>
          <a:p>
            <a:pPr marL="0" indent="0" rtl="0">
              <a:buNone/>
            </a:pPr>
            <a:endParaRPr lang="tr-TR" sz="1800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94F6F88-6D94-4F76-9A29-9C434E4CD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tr-TR" noProof="0" smtClean="0"/>
              <a:t>11</a:t>
            </a:fld>
            <a:endParaRPr lang="tr-TR" noProof="0" dirty="0"/>
          </a:p>
        </p:txBody>
      </p:sp>
      <p:sp>
        <p:nvSpPr>
          <p:cNvPr id="24" name="Metin kutusu 23">
            <a:extLst>
              <a:ext uri="{FF2B5EF4-FFF2-40B4-BE49-F238E27FC236}">
                <a16:creationId xmlns:a16="http://schemas.microsoft.com/office/drawing/2014/main" id="{812318B4-6854-413C-AAF5-B030239E0083}"/>
              </a:ext>
            </a:extLst>
          </p:cNvPr>
          <p:cNvSpPr txBox="1"/>
          <p:nvPr/>
        </p:nvSpPr>
        <p:spPr>
          <a:xfrm>
            <a:off x="786260" y="3822131"/>
            <a:ext cx="21621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>
                <a:solidFill>
                  <a:srgbClr val="C00000"/>
                </a:solidFill>
              </a:rPr>
              <a:t>**</a:t>
            </a:r>
            <a:r>
              <a:rPr lang="tr-TR" sz="1400" dirty="0"/>
              <a:t>Öncelikle içerisinde bağlı olan bobin vidaları çıkarılır.</a:t>
            </a:r>
          </a:p>
          <a:p>
            <a:r>
              <a:rPr lang="tr-TR" sz="1400" dirty="0"/>
              <a:t>İç kısımda bulunan vida açılarak aşağıdan çıkarılır.</a:t>
            </a:r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C4E25B7B-C170-49AE-AF08-97B2DE42D815}"/>
              </a:ext>
            </a:extLst>
          </p:cNvPr>
          <p:cNvGrpSpPr/>
          <p:nvPr/>
        </p:nvGrpSpPr>
        <p:grpSpPr>
          <a:xfrm>
            <a:off x="4834899" y="172549"/>
            <a:ext cx="6749294" cy="5880885"/>
            <a:chOff x="5233982" y="48841"/>
            <a:chExt cx="6749294" cy="5880885"/>
          </a:xfrm>
        </p:grpSpPr>
        <p:pic>
          <p:nvPicPr>
            <p:cNvPr id="6" name="Resim 5">
              <a:extLst>
                <a:ext uri="{FF2B5EF4-FFF2-40B4-BE49-F238E27FC236}">
                  <a16:creationId xmlns:a16="http://schemas.microsoft.com/office/drawing/2014/main" id="{D101E8BA-3373-4FDD-A624-ECD167792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3982" y="2100676"/>
              <a:ext cx="2162175" cy="3829050"/>
            </a:xfrm>
            <a:prstGeom prst="rect">
              <a:avLst/>
            </a:prstGeom>
          </p:spPr>
        </p:pic>
        <p:pic>
          <p:nvPicPr>
            <p:cNvPr id="10" name="Resim 9">
              <a:extLst>
                <a:ext uri="{FF2B5EF4-FFF2-40B4-BE49-F238E27FC236}">
                  <a16:creationId xmlns:a16="http://schemas.microsoft.com/office/drawing/2014/main" id="{397FEBE5-512A-45F6-B922-1D8A62489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49389" y="2043525"/>
              <a:ext cx="2200275" cy="3876675"/>
            </a:xfrm>
            <a:prstGeom prst="rect">
              <a:avLst/>
            </a:prstGeom>
          </p:spPr>
        </p:pic>
        <p:pic>
          <p:nvPicPr>
            <p:cNvPr id="12" name="Resim 11">
              <a:extLst>
                <a:ext uri="{FF2B5EF4-FFF2-40B4-BE49-F238E27FC236}">
                  <a16:creationId xmlns:a16="http://schemas.microsoft.com/office/drawing/2014/main" id="{1E49B7FA-5FAD-45FB-8EB6-55C238ECB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83001" y="2034001"/>
              <a:ext cx="2200275" cy="3895725"/>
            </a:xfrm>
            <a:prstGeom prst="rect">
              <a:avLst/>
            </a:prstGeom>
          </p:spPr>
        </p:pic>
        <p:pic>
          <p:nvPicPr>
            <p:cNvPr id="14" name="Resim 13">
              <a:extLst>
                <a:ext uri="{FF2B5EF4-FFF2-40B4-BE49-F238E27FC236}">
                  <a16:creationId xmlns:a16="http://schemas.microsoft.com/office/drawing/2014/main" id="{9FD11975-0CFF-4B07-A670-710B84EA94A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9303010" y="-303919"/>
              <a:ext cx="1928423" cy="2633944"/>
            </a:xfrm>
            <a:prstGeom prst="rect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F53A9A3-F00D-4741-9439-A7E384ADBCD2}"/>
                </a:ext>
              </a:extLst>
            </p:cNvPr>
            <p:cNvSpPr/>
            <p:nvPr/>
          </p:nvSpPr>
          <p:spPr>
            <a:xfrm>
              <a:off x="6157185" y="4352241"/>
              <a:ext cx="397565" cy="3673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1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5E88432-6B48-412B-8526-A6E4C268EEC2}"/>
                </a:ext>
              </a:extLst>
            </p:cNvPr>
            <p:cNvSpPr/>
            <p:nvPr/>
          </p:nvSpPr>
          <p:spPr>
            <a:xfrm>
              <a:off x="8450743" y="3398134"/>
              <a:ext cx="397565" cy="3673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2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0A53983-7090-43F0-8A34-E4A7F7DD7F17}"/>
                </a:ext>
              </a:extLst>
            </p:cNvPr>
            <p:cNvSpPr/>
            <p:nvPr/>
          </p:nvSpPr>
          <p:spPr>
            <a:xfrm>
              <a:off x="10485573" y="2806872"/>
              <a:ext cx="397565" cy="3673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2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9AF56252-C240-4D5C-A6B3-EAD3E981D10A}"/>
                </a:ext>
              </a:extLst>
            </p:cNvPr>
            <p:cNvSpPr/>
            <p:nvPr/>
          </p:nvSpPr>
          <p:spPr>
            <a:xfrm>
              <a:off x="10665311" y="768627"/>
              <a:ext cx="397565" cy="36737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167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08724" y="172549"/>
            <a:ext cx="9067799" cy="596078"/>
          </a:xfrm>
        </p:spPr>
        <p:txBody>
          <a:bodyPr rtlCol="0" anchor="t"/>
          <a:lstStyle/>
          <a:p>
            <a:pPr rtl="0"/>
            <a:r>
              <a:rPr lang="tr-TR" dirty="0"/>
              <a:t>De-montaj Adımları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08724" y="728805"/>
            <a:ext cx="11375469" cy="1549946"/>
          </a:xfrm>
        </p:spPr>
        <p:txBody>
          <a:bodyPr rtlCol="0">
            <a:normAutofit/>
          </a:bodyPr>
          <a:lstStyle/>
          <a:p>
            <a:pPr rtl="0">
              <a:buFont typeface="Courier New" panose="02070309020205020404" pitchFamily="49" charset="0"/>
              <a:buChar char="o"/>
            </a:pPr>
            <a:r>
              <a:rPr kumimoji="0" lang="tr-TR" sz="1800" b="0" i="0" u="none" strike="noStrike" kern="1200" cap="none" spc="0" normalizeH="0" baseline="0" noProof="0" dirty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6. Adım </a:t>
            </a:r>
            <a:endParaRPr lang="tr-TR" sz="1800" dirty="0">
              <a:solidFill>
                <a:srgbClr val="2D2E2D"/>
              </a:solidFill>
              <a:latin typeface="Arial"/>
            </a:endParaRPr>
          </a:p>
          <a:p>
            <a:pPr marL="617220" lvl="1" indent="-342900">
              <a:buFont typeface="+mj-lt"/>
              <a:buAutoNum type="arabicPeriod"/>
            </a:pPr>
            <a:r>
              <a:rPr lang="tr-TR" dirty="0">
                <a:solidFill>
                  <a:srgbClr val="2D2E2D"/>
                </a:solidFill>
                <a:latin typeface="Arial"/>
              </a:rPr>
              <a:t>Kayışı tutan ara parçaların üst vidalarının çıkarılması</a:t>
            </a:r>
          </a:p>
          <a:p>
            <a:pPr marL="617220" lvl="1" indent="-342900">
              <a:buFont typeface="+mj-lt"/>
              <a:buAutoNum type="arabicPeriod"/>
            </a:pPr>
            <a:r>
              <a:rPr lang="tr-TR" sz="1800" dirty="0">
                <a:solidFill>
                  <a:srgbClr val="2D2E2D"/>
                </a:solidFill>
                <a:latin typeface="Arial"/>
              </a:rPr>
              <a:t>Motorun çıkarılması(**)</a:t>
            </a:r>
          </a:p>
          <a:p>
            <a:pPr marL="617220" lvl="1" indent="-342900">
              <a:buFont typeface="+mj-lt"/>
              <a:buAutoNum type="arabicPeriod"/>
            </a:pPr>
            <a:r>
              <a:rPr lang="tr-TR" dirty="0">
                <a:solidFill>
                  <a:srgbClr val="2D2E2D"/>
                </a:solidFill>
                <a:latin typeface="Arial"/>
              </a:rPr>
              <a:t>Motor çıkarıldıktan sonra dişli kayışın çıkarılması</a:t>
            </a:r>
            <a:endParaRPr lang="tr-TR" sz="1800" dirty="0">
              <a:solidFill>
                <a:srgbClr val="2D2E2D"/>
              </a:solidFill>
              <a:latin typeface="Arial"/>
            </a:endParaRPr>
          </a:p>
          <a:p>
            <a:pPr marL="617220" lvl="1" indent="-342900">
              <a:buFont typeface="+mj-lt"/>
              <a:buAutoNum type="arabicPeriod"/>
            </a:pPr>
            <a:endParaRPr lang="tr-TR" dirty="0">
              <a:solidFill>
                <a:srgbClr val="2D2E2D"/>
              </a:solidFill>
              <a:latin typeface="Arial"/>
            </a:endParaRPr>
          </a:p>
          <a:p>
            <a:pPr rtl="0"/>
            <a:endParaRPr lang="tr-TR" sz="1800" dirty="0"/>
          </a:p>
          <a:p>
            <a:pPr rtl="0"/>
            <a:endParaRPr lang="tr-TR" sz="1800" dirty="0"/>
          </a:p>
          <a:p>
            <a:pPr rtl="0"/>
            <a:endParaRPr lang="tr-TR" sz="1800" dirty="0"/>
          </a:p>
          <a:p>
            <a:pPr algn="just" rtl="0"/>
            <a:endParaRPr lang="tr-TR" sz="1800" dirty="0"/>
          </a:p>
          <a:p>
            <a:pPr marL="0" indent="0" rtl="0">
              <a:buNone/>
            </a:pPr>
            <a:endParaRPr lang="tr-TR" sz="1800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94F6F88-6D94-4F76-9A29-9C434E4CD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tr-TR" noProof="0" smtClean="0"/>
              <a:t>12</a:t>
            </a:fld>
            <a:endParaRPr lang="tr-TR" noProof="0" dirty="0"/>
          </a:p>
        </p:txBody>
      </p:sp>
      <p:sp>
        <p:nvSpPr>
          <p:cNvPr id="24" name="Metin kutusu 23">
            <a:extLst>
              <a:ext uri="{FF2B5EF4-FFF2-40B4-BE49-F238E27FC236}">
                <a16:creationId xmlns:a16="http://schemas.microsoft.com/office/drawing/2014/main" id="{812318B4-6854-413C-AAF5-B030239E0083}"/>
              </a:ext>
            </a:extLst>
          </p:cNvPr>
          <p:cNvSpPr txBox="1"/>
          <p:nvPr/>
        </p:nvSpPr>
        <p:spPr>
          <a:xfrm>
            <a:off x="640486" y="5347668"/>
            <a:ext cx="2162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>
                <a:solidFill>
                  <a:srgbClr val="C00000"/>
                </a:solidFill>
              </a:rPr>
              <a:t>**</a:t>
            </a:r>
            <a:r>
              <a:rPr lang="tr-TR" sz="1400" dirty="0"/>
              <a:t>12V dc kaynakla çalışıp çalışmadığı test edilmeli.</a:t>
            </a:r>
          </a:p>
        </p:txBody>
      </p:sp>
      <p:grpSp>
        <p:nvGrpSpPr>
          <p:cNvPr id="20" name="Grup 19">
            <a:extLst>
              <a:ext uri="{FF2B5EF4-FFF2-40B4-BE49-F238E27FC236}">
                <a16:creationId xmlns:a16="http://schemas.microsoft.com/office/drawing/2014/main" id="{089FEFAC-1719-4834-841D-018745D8787F}"/>
              </a:ext>
            </a:extLst>
          </p:cNvPr>
          <p:cNvGrpSpPr/>
          <p:nvPr/>
        </p:nvGrpSpPr>
        <p:grpSpPr>
          <a:xfrm>
            <a:off x="5010150" y="2195370"/>
            <a:ext cx="6973126" cy="3933825"/>
            <a:chOff x="5010150" y="2195370"/>
            <a:chExt cx="6973126" cy="3933825"/>
          </a:xfrm>
        </p:grpSpPr>
        <p:pic>
          <p:nvPicPr>
            <p:cNvPr id="9" name="Resim 8">
              <a:extLst>
                <a:ext uri="{FF2B5EF4-FFF2-40B4-BE49-F238E27FC236}">
                  <a16:creationId xmlns:a16="http://schemas.microsoft.com/office/drawing/2014/main" id="{8673EF9D-6C07-478E-A071-11966C8AC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10150" y="2195370"/>
              <a:ext cx="2171700" cy="3933825"/>
            </a:xfrm>
            <a:prstGeom prst="rect">
              <a:avLst/>
            </a:prstGeom>
          </p:spPr>
        </p:pic>
        <p:pic>
          <p:nvPicPr>
            <p:cNvPr id="13" name="Resim 12">
              <a:extLst>
                <a:ext uri="{FF2B5EF4-FFF2-40B4-BE49-F238E27FC236}">
                  <a16:creationId xmlns:a16="http://schemas.microsoft.com/office/drawing/2014/main" id="{F884922E-3692-4252-A386-DC34EF949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16248" y="2195370"/>
              <a:ext cx="2209800" cy="3895725"/>
            </a:xfrm>
            <a:prstGeom prst="rect">
              <a:avLst/>
            </a:prstGeom>
          </p:spPr>
        </p:pic>
        <p:pic>
          <p:nvPicPr>
            <p:cNvPr id="18" name="Resim 17">
              <a:extLst>
                <a:ext uri="{FF2B5EF4-FFF2-40B4-BE49-F238E27FC236}">
                  <a16:creationId xmlns:a16="http://schemas.microsoft.com/office/drawing/2014/main" id="{590B9358-04A5-41DF-8652-D2DEB3330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73476" y="2200132"/>
              <a:ext cx="2209800" cy="3886200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8B65436-3B7F-4845-9379-09DBBD202C06}"/>
                </a:ext>
              </a:extLst>
            </p:cNvPr>
            <p:cNvSpPr/>
            <p:nvPr/>
          </p:nvSpPr>
          <p:spPr>
            <a:xfrm>
              <a:off x="5953674" y="4546703"/>
              <a:ext cx="371061" cy="32579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1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486B4DA-DA77-45DB-9867-4587DB9106A3}"/>
                </a:ext>
              </a:extLst>
            </p:cNvPr>
            <p:cNvSpPr/>
            <p:nvPr/>
          </p:nvSpPr>
          <p:spPr>
            <a:xfrm>
              <a:off x="7789861" y="4579250"/>
              <a:ext cx="371061" cy="32579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2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A17739C-C847-46B1-96C8-5D17B493DD4F}"/>
                </a:ext>
              </a:extLst>
            </p:cNvPr>
            <p:cNvSpPr/>
            <p:nvPr/>
          </p:nvSpPr>
          <p:spPr>
            <a:xfrm>
              <a:off x="10404473" y="5088802"/>
              <a:ext cx="371061" cy="32579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055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08724" y="172549"/>
            <a:ext cx="9067799" cy="596078"/>
          </a:xfrm>
        </p:spPr>
        <p:txBody>
          <a:bodyPr rtlCol="0" anchor="t"/>
          <a:lstStyle/>
          <a:p>
            <a:pPr rtl="0"/>
            <a:r>
              <a:rPr lang="tr-TR" dirty="0"/>
              <a:t>De-montaj Adımları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08724" y="901147"/>
            <a:ext cx="11375469" cy="2661187"/>
          </a:xfrm>
        </p:spPr>
        <p:txBody>
          <a:bodyPr rtlCol="0">
            <a:normAutofit/>
          </a:bodyPr>
          <a:lstStyle/>
          <a:p>
            <a:pPr rtl="0">
              <a:buFont typeface="Courier New" panose="02070309020205020404" pitchFamily="49" charset="0"/>
              <a:buChar char="o"/>
            </a:pPr>
            <a:r>
              <a:rPr lang="tr-TR" sz="1800" dirty="0">
                <a:solidFill>
                  <a:srgbClr val="2D2E2D"/>
                </a:solidFill>
                <a:latin typeface="Arial"/>
              </a:rPr>
              <a:t>7</a:t>
            </a:r>
            <a:r>
              <a:rPr kumimoji="0" lang="tr-TR" sz="1800" b="0" i="0" u="none" strike="noStrike" kern="1200" cap="none" spc="0" normalizeH="0" baseline="0" noProof="0" dirty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 Adım -  RF </a:t>
            </a:r>
            <a:r>
              <a:rPr kumimoji="0" lang="tr-T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finger</a:t>
            </a:r>
            <a:r>
              <a:rPr lang="tr-TR" sz="1800" dirty="0" err="1">
                <a:solidFill>
                  <a:srgbClr val="2D2E2D"/>
                </a:solidFill>
                <a:latin typeface="Arial"/>
              </a:rPr>
              <a:t>lı</a:t>
            </a:r>
            <a:r>
              <a:rPr lang="tr-TR" sz="1800" dirty="0">
                <a:solidFill>
                  <a:srgbClr val="2D2E2D"/>
                </a:solidFill>
                <a:latin typeface="Arial"/>
              </a:rPr>
              <a:t> hareketli ayarlanabilir plakanın çıkarılması(</a:t>
            </a:r>
            <a:r>
              <a:rPr lang="tr-TR" sz="1800" dirty="0" err="1">
                <a:solidFill>
                  <a:srgbClr val="2D2E2D"/>
                </a:solidFill>
                <a:latin typeface="Arial"/>
              </a:rPr>
              <a:t>movable</a:t>
            </a:r>
            <a:r>
              <a:rPr lang="tr-TR" sz="1800" dirty="0">
                <a:solidFill>
                  <a:srgbClr val="2D2E2D"/>
                </a:solidFill>
                <a:latin typeface="Arial"/>
              </a:rPr>
              <a:t> </a:t>
            </a:r>
            <a:r>
              <a:rPr lang="tr-TR" sz="1800" dirty="0" err="1">
                <a:solidFill>
                  <a:srgbClr val="2D2E2D"/>
                </a:solidFill>
                <a:latin typeface="Arial"/>
              </a:rPr>
              <a:t>tuning</a:t>
            </a:r>
            <a:r>
              <a:rPr lang="tr-TR" sz="1800" dirty="0">
                <a:solidFill>
                  <a:srgbClr val="2D2E2D"/>
                </a:solidFill>
                <a:latin typeface="Arial"/>
              </a:rPr>
              <a:t> </a:t>
            </a:r>
            <a:r>
              <a:rPr lang="tr-TR" sz="1800" dirty="0" err="1">
                <a:solidFill>
                  <a:srgbClr val="2D2E2D"/>
                </a:solidFill>
                <a:latin typeface="Arial"/>
              </a:rPr>
              <a:t>plate</a:t>
            </a:r>
            <a:r>
              <a:rPr lang="tr-TR" sz="1800" dirty="0">
                <a:solidFill>
                  <a:srgbClr val="2D2E2D"/>
                </a:solidFill>
                <a:latin typeface="Arial"/>
              </a:rPr>
              <a:t>-değişken kapasite)</a:t>
            </a:r>
          </a:p>
          <a:p>
            <a:pPr marL="617220" lvl="1" indent="-342900">
              <a:buFont typeface="+mj-lt"/>
              <a:buAutoNum type="arabicPeriod"/>
            </a:pPr>
            <a:r>
              <a:rPr lang="tr-TR" dirty="0">
                <a:solidFill>
                  <a:srgbClr val="2D2E2D"/>
                </a:solidFill>
                <a:latin typeface="Arial"/>
              </a:rPr>
              <a:t>Uzun sonsuz vidaların çıkarılması için bağlı oldukları vidalar çıkarılır</a:t>
            </a:r>
          </a:p>
          <a:p>
            <a:pPr marL="617220" lvl="1" indent="-342900">
              <a:buFont typeface="+mj-lt"/>
              <a:buAutoNum type="arabicPeriod"/>
            </a:pPr>
            <a:r>
              <a:rPr lang="tr-TR" dirty="0">
                <a:solidFill>
                  <a:srgbClr val="2D2E2D"/>
                </a:solidFill>
                <a:latin typeface="Arial"/>
              </a:rPr>
              <a:t>Kasnakların çıkarılması</a:t>
            </a:r>
          </a:p>
          <a:p>
            <a:pPr marL="617220" lvl="1" indent="-342900">
              <a:buFont typeface="+mj-lt"/>
              <a:buAutoNum type="arabicPeriod"/>
            </a:pPr>
            <a:r>
              <a:rPr lang="tr-TR" sz="1800" dirty="0">
                <a:solidFill>
                  <a:srgbClr val="2D2E2D"/>
                </a:solidFill>
                <a:latin typeface="Arial"/>
              </a:rPr>
              <a:t>Hareketli yüzeyin çıkarılması**</a:t>
            </a:r>
          </a:p>
          <a:p>
            <a:pPr marL="617220" lvl="1" indent="-342900">
              <a:buFont typeface="+mj-lt"/>
              <a:buAutoNum type="arabicPeriod"/>
            </a:pPr>
            <a:r>
              <a:rPr lang="tr-TR" dirty="0">
                <a:solidFill>
                  <a:srgbClr val="2D2E2D"/>
                </a:solidFill>
                <a:latin typeface="Arial"/>
              </a:rPr>
              <a:t>Havalandırma borusunun çıkarılması</a:t>
            </a:r>
            <a:endParaRPr lang="tr-TR" sz="1800" dirty="0">
              <a:solidFill>
                <a:srgbClr val="2D2E2D"/>
              </a:solidFill>
              <a:latin typeface="Arial"/>
            </a:endParaRPr>
          </a:p>
          <a:p>
            <a:pPr marL="617220" lvl="1" indent="-342900">
              <a:buFont typeface="+mj-lt"/>
              <a:buAutoNum type="arabicPeriod"/>
            </a:pPr>
            <a:endParaRPr lang="tr-TR" sz="1800" dirty="0">
              <a:solidFill>
                <a:srgbClr val="2D2E2D"/>
              </a:solidFill>
              <a:latin typeface="Arial"/>
            </a:endParaRPr>
          </a:p>
          <a:p>
            <a:pPr marL="617220" lvl="1" indent="-342900">
              <a:buFont typeface="+mj-lt"/>
              <a:buAutoNum type="arabicPeriod"/>
            </a:pPr>
            <a:endParaRPr lang="tr-TR" dirty="0">
              <a:solidFill>
                <a:srgbClr val="2D2E2D"/>
              </a:solidFill>
              <a:latin typeface="Arial"/>
            </a:endParaRPr>
          </a:p>
          <a:p>
            <a:pPr rtl="0"/>
            <a:endParaRPr lang="tr-TR" sz="1800" dirty="0"/>
          </a:p>
          <a:p>
            <a:pPr rtl="0"/>
            <a:endParaRPr lang="tr-TR" sz="1800" dirty="0"/>
          </a:p>
          <a:p>
            <a:pPr rtl="0"/>
            <a:endParaRPr lang="tr-TR" sz="1800" dirty="0"/>
          </a:p>
          <a:p>
            <a:pPr algn="just" rtl="0"/>
            <a:endParaRPr lang="tr-TR" sz="1800" dirty="0"/>
          </a:p>
          <a:p>
            <a:pPr marL="0" indent="0" rtl="0">
              <a:buNone/>
            </a:pPr>
            <a:endParaRPr lang="tr-TR" sz="1800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94F6F88-6D94-4F76-9A29-9C434E4CD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tr-TR" noProof="0" smtClean="0"/>
              <a:t>13</a:t>
            </a:fld>
            <a:endParaRPr lang="tr-TR" noProof="0" dirty="0"/>
          </a:p>
        </p:txBody>
      </p:sp>
      <p:sp>
        <p:nvSpPr>
          <p:cNvPr id="17" name="Metin kutusu 16">
            <a:extLst>
              <a:ext uri="{FF2B5EF4-FFF2-40B4-BE49-F238E27FC236}">
                <a16:creationId xmlns:a16="http://schemas.microsoft.com/office/drawing/2014/main" id="{BE8A0552-2C04-402F-88FF-E7376F0D38D0}"/>
              </a:ext>
            </a:extLst>
          </p:cNvPr>
          <p:cNvSpPr txBox="1"/>
          <p:nvPr/>
        </p:nvSpPr>
        <p:spPr>
          <a:xfrm>
            <a:off x="725833" y="5076955"/>
            <a:ext cx="21621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>
                <a:solidFill>
                  <a:srgbClr val="C00000"/>
                </a:solidFill>
              </a:rPr>
              <a:t>**</a:t>
            </a:r>
            <a:r>
              <a:rPr lang="tr-TR" sz="1400" dirty="0"/>
              <a:t>1. ve 2. adım tamamlandıktan sonra aşağıdan hareketli yüzey çıkarılır.</a:t>
            </a:r>
          </a:p>
        </p:txBody>
      </p:sp>
      <p:grpSp>
        <p:nvGrpSpPr>
          <p:cNvPr id="15" name="Grup 14">
            <a:extLst>
              <a:ext uri="{FF2B5EF4-FFF2-40B4-BE49-F238E27FC236}">
                <a16:creationId xmlns:a16="http://schemas.microsoft.com/office/drawing/2014/main" id="{2C79C8A8-1B5E-41D2-9907-8D4CF67239A7}"/>
              </a:ext>
            </a:extLst>
          </p:cNvPr>
          <p:cNvGrpSpPr/>
          <p:nvPr/>
        </p:nvGrpSpPr>
        <p:grpSpPr>
          <a:xfrm>
            <a:off x="4742623" y="1174593"/>
            <a:ext cx="7003775" cy="4852251"/>
            <a:chOff x="4742623" y="1178811"/>
            <a:chExt cx="7003775" cy="4852251"/>
          </a:xfrm>
        </p:grpSpPr>
        <p:pic>
          <p:nvPicPr>
            <p:cNvPr id="7" name="Resim 6">
              <a:extLst>
                <a:ext uri="{FF2B5EF4-FFF2-40B4-BE49-F238E27FC236}">
                  <a16:creationId xmlns:a16="http://schemas.microsoft.com/office/drawing/2014/main" id="{5582BEE0-EDA7-4DFE-8BA0-E571F2152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99642" y="1613200"/>
              <a:ext cx="2498451" cy="4417862"/>
            </a:xfrm>
            <a:prstGeom prst="rect">
              <a:avLst/>
            </a:prstGeom>
          </p:spPr>
        </p:pic>
        <p:pic>
          <p:nvPicPr>
            <p:cNvPr id="6" name="Resim 5">
              <a:extLst>
                <a:ext uri="{FF2B5EF4-FFF2-40B4-BE49-F238E27FC236}">
                  <a16:creationId xmlns:a16="http://schemas.microsoft.com/office/drawing/2014/main" id="{01A7B4F9-0153-4420-91EC-805673E20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42623" y="2096650"/>
              <a:ext cx="2238375" cy="3895725"/>
            </a:xfrm>
            <a:prstGeom prst="rect">
              <a:avLst/>
            </a:prstGeom>
          </p:spPr>
        </p:pic>
        <p:sp>
          <p:nvSpPr>
            <p:cNvPr id="24" name="Metin kutusu 23">
              <a:extLst>
                <a:ext uri="{FF2B5EF4-FFF2-40B4-BE49-F238E27FC236}">
                  <a16:creationId xmlns:a16="http://schemas.microsoft.com/office/drawing/2014/main" id="{812318B4-6854-413C-AAF5-B030239E0083}"/>
                </a:ext>
              </a:extLst>
            </p:cNvPr>
            <p:cNvSpPr txBox="1"/>
            <p:nvPr/>
          </p:nvSpPr>
          <p:spPr>
            <a:xfrm>
              <a:off x="5014912" y="4406907"/>
              <a:ext cx="21621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r-TR" sz="1400" dirty="0">
                  <a:solidFill>
                    <a:srgbClr val="C00000"/>
                  </a:solidFill>
                </a:rPr>
                <a:t>Sonsuz vida</a:t>
              </a:r>
              <a:endParaRPr lang="tr-TR" sz="1400" dirty="0"/>
            </a:p>
          </p:txBody>
        </p:sp>
        <p:cxnSp>
          <p:nvCxnSpPr>
            <p:cNvPr id="10" name="Bağlayıcı: Dirsek 9">
              <a:extLst>
                <a:ext uri="{FF2B5EF4-FFF2-40B4-BE49-F238E27FC236}">
                  <a16:creationId xmlns:a16="http://schemas.microsoft.com/office/drawing/2014/main" id="{D18A137C-D36A-4056-BBCC-C933F02E1B4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594793" y="2608486"/>
              <a:ext cx="2872050" cy="12700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A145843-000F-43D6-893B-A0C156CF9EF9}"/>
                </a:ext>
              </a:extLst>
            </p:cNvPr>
            <p:cNvSpPr/>
            <p:nvPr/>
          </p:nvSpPr>
          <p:spPr>
            <a:xfrm>
              <a:off x="5981248" y="2710911"/>
              <a:ext cx="437321" cy="28380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1</a:t>
              </a:r>
            </a:p>
          </p:txBody>
        </p:sp>
        <p:pic>
          <p:nvPicPr>
            <p:cNvPr id="14" name="Resim 13">
              <a:extLst>
                <a:ext uri="{FF2B5EF4-FFF2-40B4-BE49-F238E27FC236}">
                  <a16:creationId xmlns:a16="http://schemas.microsoft.com/office/drawing/2014/main" id="{AA2B6F3B-478B-4079-A02B-4AB55B44F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84223" y="2089702"/>
              <a:ext cx="2162175" cy="3867150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ABEBBA3-4A6A-40F3-A7F2-78E60A151561}"/>
                </a:ext>
              </a:extLst>
            </p:cNvPr>
            <p:cNvSpPr/>
            <p:nvPr/>
          </p:nvSpPr>
          <p:spPr>
            <a:xfrm>
              <a:off x="10906091" y="3257283"/>
              <a:ext cx="437321" cy="28380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8F28046-75C6-43DE-B499-17EA9E1C05CB}"/>
                </a:ext>
              </a:extLst>
            </p:cNvPr>
            <p:cNvSpPr/>
            <p:nvPr/>
          </p:nvSpPr>
          <p:spPr>
            <a:xfrm>
              <a:off x="8528053" y="4142450"/>
              <a:ext cx="437321" cy="28380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3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F556AB8-E1D1-4F6D-9DC1-30C8E526CB95}"/>
                </a:ext>
              </a:extLst>
            </p:cNvPr>
            <p:cNvSpPr/>
            <p:nvPr/>
          </p:nvSpPr>
          <p:spPr>
            <a:xfrm>
              <a:off x="8887075" y="2710911"/>
              <a:ext cx="437321" cy="28380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643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08724" y="172549"/>
            <a:ext cx="9067799" cy="596078"/>
          </a:xfrm>
        </p:spPr>
        <p:txBody>
          <a:bodyPr rtlCol="0" anchor="t"/>
          <a:lstStyle/>
          <a:p>
            <a:pPr rtl="0"/>
            <a:r>
              <a:rPr lang="tr-TR" dirty="0"/>
              <a:t>De-montaj Adımları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08724" y="901147"/>
            <a:ext cx="11375469" cy="2661187"/>
          </a:xfrm>
        </p:spPr>
        <p:txBody>
          <a:bodyPr rtlCol="0">
            <a:normAutofit/>
          </a:bodyPr>
          <a:lstStyle/>
          <a:p>
            <a:pPr rtl="0">
              <a:buFont typeface="Courier New" panose="02070309020205020404" pitchFamily="49" charset="0"/>
              <a:buChar char="o"/>
            </a:pPr>
            <a:r>
              <a:rPr lang="tr-TR" sz="1800" dirty="0">
                <a:solidFill>
                  <a:srgbClr val="2D2E2D"/>
                </a:solidFill>
                <a:latin typeface="Arial"/>
              </a:rPr>
              <a:t>8</a:t>
            </a:r>
            <a:r>
              <a:rPr kumimoji="0" lang="tr-TR" sz="1800" b="0" i="0" u="none" strike="noStrike" kern="1200" cap="none" spc="0" normalizeH="0" baseline="0" noProof="0" dirty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 Adım</a:t>
            </a:r>
            <a:endParaRPr lang="tr-TR" dirty="0">
              <a:solidFill>
                <a:srgbClr val="2D2E2D"/>
              </a:solidFill>
              <a:latin typeface="Arial"/>
            </a:endParaRPr>
          </a:p>
          <a:p>
            <a:pPr marL="617220" lvl="1" indent="-342900">
              <a:buFont typeface="+mj-lt"/>
              <a:buAutoNum type="arabicPeriod"/>
            </a:pPr>
            <a:r>
              <a:rPr lang="tr-TR" sz="1800" dirty="0">
                <a:solidFill>
                  <a:srgbClr val="2D2E2D"/>
                </a:solidFill>
                <a:latin typeface="Arial"/>
              </a:rPr>
              <a:t>Çıkarılan tüm parçaların tozları alındıktan sonra </a:t>
            </a:r>
            <a:r>
              <a:rPr lang="tr-TR" dirty="0">
                <a:solidFill>
                  <a:srgbClr val="2D2E2D"/>
                </a:solidFill>
              </a:rPr>
              <a:t>alkolle temizlenip kurulanması.</a:t>
            </a:r>
          </a:p>
          <a:p>
            <a:pPr marL="617220" lvl="1" indent="-342900">
              <a:buFont typeface="+mj-lt"/>
              <a:buAutoNum type="arabicPeriod"/>
            </a:pPr>
            <a:r>
              <a:rPr lang="tr-TR" dirty="0">
                <a:solidFill>
                  <a:srgbClr val="2D2E2D"/>
                </a:solidFill>
                <a:latin typeface="Arial"/>
              </a:rPr>
              <a:t>Temizlenen kasnakların iç yüzeylerine </a:t>
            </a:r>
            <a:r>
              <a:rPr lang="tr-TR" dirty="0" err="1">
                <a:solidFill>
                  <a:srgbClr val="2D2E2D"/>
                </a:solidFill>
                <a:latin typeface="Arial"/>
              </a:rPr>
              <a:t>grease</a:t>
            </a:r>
            <a:r>
              <a:rPr lang="tr-TR" dirty="0">
                <a:solidFill>
                  <a:srgbClr val="2D2E2D"/>
                </a:solidFill>
                <a:latin typeface="Arial"/>
              </a:rPr>
              <a:t> yağı sürülerek kapatılması.</a:t>
            </a:r>
          </a:p>
          <a:p>
            <a:pPr marL="617220" lvl="1" indent="-342900">
              <a:buFont typeface="+mj-lt"/>
              <a:buAutoNum type="arabicPeriod"/>
            </a:pPr>
            <a:r>
              <a:rPr lang="tr-TR" dirty="0" err="1">
                <a:solidFill>
                  <a:srgbClr val="2D2E2D"/>
                </a:solidFill>
                <a:latin typeface="Arial"/>
              </a:rPr>
              <a:t>Kavitenin</a:t>
            </a:r>
            <a:r>
              <a:rPr lang="tr-TR" dirty="0">
                <a:solidFill>
                  <a:srgbClr val="2D2E2D"/>
                </a:solidFill>
                <a:latin typeface="Arial"/>
              </a:rPr>
              <a:t> iç yüzeylerinin alkol ve su zımbasıyla temizlenmesi.</a:t>
            </a:r>
            <a:endParaRPr lang="tr-TR" sz="1800" dirty="0">
              <a:solidFill>
                <a:srgbClr val="2D2E2D"/>
              </a:solidFill>
              <a:latin typeface="Arial"/>
            </a:endParaRPr>
          </a:p>
          <a:p>
            <a:pPr marL="617220" lvl="1" indent="-342900">
              <a:buFont typeface="+mj-lt"/>
              <a:buAutoNum type="arabicPeriod"/>
            </a:pPr>
            <a:endParaRPr lang="tr-TR" sz="1800" dirty="0">
              <a:solidFill>
                <a:srgbClr val="2D2E2D"/>
              </a:solidFill>
              <a:latin typeface="Arial"/>
            </a:endParaRPr>
          </a:p>
          <a:p>
            <a:pPr marL="617220" lvl="1" indent="-342900">
              <a:buFont typeface="+mj-lt"/>
              <a:buAutoNum type="arabicPeriod"/>
            </a:pPr>
            <a:endParaRPr lang="tr-TR" dirty="0">
              <a:solidFill>
                <a:srgbClr val="2D2E2D"/>
              </a:solidFill>
              <a:latin typeface="Arial"/>
            </a:endParaRPr>
          </a:p>
          <a:p>
            <a:pPr rtl="0"/>
            <a:endParaRPr lang="tr-TR" sz="1800" dirty="0"/>
          </a:p>
          <a:p>
            <a:pPr rtl="0"/>
            <a:endParaRPr lang="tr-TR" sz="1800" dirty="0"/>
          </a:p>
          <a:p>
            <a:pPr rtl="0"/>
            <a:endParaRPr lang="tr-TR" sz="1800" dirty="0"/>
          </a:p>
          <a:p>
            <a:pPr algn="just" rtl="0"/>
            <a:endParaRPr lang="tr-TR" sz="1800" dirty="0"/>
          </a:p>
          <a:p>
            <a:pPr marL="0" indent="0" rtl="0">
              <a:buNone/>
            </a:pPr>
            <a:endParaRPr lang="tr-TR" sz="1800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94F6F88-6D94-4F76-9A29-9C434E4CD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tr-TR" noProof="0" smtClean="0"/>
              <a:t>14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352242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08724" y="172549"/>
            <a:ext cx="9067799" cy="596078"/>
          </a:xfrm>
        </p:spPr>
        <p:txBody>
          <a:bodyPr rtlCol="0" anchor="t"/>
          <a:lstStyle/>
          <a:p>
            <a:pPr rtl="0"/>
            <a:r>
              <a:rPr lang="tr-TR" dirty="0"/>
              <a:t>Montaj Adımları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08724" y="767813"/>
            <a:ext cx="11375469" cy="2661187"/>
          </a:xfrm>
        </p:spPr>
        <p:txBody>
          <a:bodyPr rtlCol="0">
            <a:normAutofit/>
          </a:bodyPr>
          <a:lstStyle/>
          <a:p>
            <a:pPr rtl="0">
              <a:buFont typeface="Courier New" panose="02070309020205020404" pitchFamily="49" charset="0"/>
              <a:buChar char="o"/>
            </a:pPr>
            <a:r>
              <a:rPr lang="tr-TR" sz="1800" dirty="0">
                <a:solidFill>
                  <a:srgbClr val="2D2E2D"/>
                </a:solidFill>
                <a:latin typeface="Arial"/>
              </a:rPr>
              <a:t>1</a:t>
            </a:r>
            <a:r>
              <a:rPr kumimoji="0" lang="tr-TR" sz="1800" b="0" i="0" u="none" strike="noStrike" kern="1200" cap="none" spc="0" normalizeH="0" baseline="0" noProof="0" dirty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 Adım - RF </a:t>
            </a:r>
            <a:r>
              <a:rPr kumimoji="0" lang="tr-T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fingerlı</a:t>
            </a:r>
            <a:r>
              <a:rPr kumimoji="0" lang="tr-TR" sz="1800" b="0" i="0" u="none" strike="noStrike" kern="1200" cap="none" spc="0" normalizeH="0" baseline="0" noProof="0" dirty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hareketli ayarlanabilir plakanın takılması</a:t>
            </a:r>
            <a:endParaRPr lang="tr-TR" dirty="0">
              <a:solidFill>
                <a:srgbClr val="2D2E2D"/>
              </a:solidFill>
              <a:latin typeface="Arial"/>
            </a:endParaRPr>
          </a:p>
          <a:p>
            <a:pPr marL="617220" lvl="1" indent="-342900">
              <a:buFont typeface="+mj-lt"/>
              <a:buAutoNum type="arabicPeriod"/>
            </a:pPr>
            <a:r>
              <a:rPr kumimoji="0" lang="tr-TR" sz="1800" b="0" i="0" u="none" strike="noStrike" kern="1200" cap="none" spc="0" normalizeH="0" baseline="0" noProof="0" dirty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Kasnak bağlı sonsuz vidaların yerine yerleştirilmesi</a:t>
            </a:r>
          </a:p>
          <a:p>
            <a:pPr marL="617220" lvl="1" indent="-342900">
              <a:buFont typeface="+mj-lt"/>
              <a:buAutoNum type="arabicPeriod"/>
            </a:pPr>
            <a:r>
              <a:rPr lang="tr-TR" dirty="0">
                <a:solidFill>
                  <a:srgbClr val="2D2E2D"/>
                </a:solidFill>
                <a:latin typeface="Arial"/>
              </a:rPr>
              <a:t>Üst vidaların takılması</a:t>
            </a:r>
          </a:p>
          <a:p>
            <a:pPr marL="617220" lvl="1" indent="-342900">
              <a:buFont typeface="+mj-lt"/>
              <a:buAutoNum type="arabicPeriod"/>
            </a:pPr>
            <a:r>
              <a:rPr lang="tr-TR" dirty="0">
                <a:solidFill>
                  <a:srgbClr val="2D2E2D"/>
                </a:solidFill>
                <a:latin typeface="Arial"/>
              </a:rPr>
              <a:t>Kayışın geçirilmesi</a:t>
            </a:r>
          </a:p>
          <a:p>
            <a:pPr rtl="0"/>
            <a:endParaRPr lang="tr-TR" sz="1800" dirty="0"/>
          </a:p>
          <a:p>
            <a:pPr rtl="0"/>
            <a:endParaRPr lang="tr-TR" sz="1800" dirty="0"/>
          </a:p>
          <a:p>
            <a:pPr rtl="0"/>
            <a:endParaRPr lang="tr-TR" sz="1800" dirty="0"/>
          </a:p>
          <a:p>
            <a:pPr algn="just" rtl="0"/>
            <a:endParaRPr lang="tr-TR" sz="1800" dirty="0"/>
          </a:p>
          <a:p>
            <a:pPr marL="0" indent="0" rtl="0">
              <a:buNone/>
            </a:pPr>
            <a:endParaRPr lang="tr-TR" sz="1800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94F6F88-6D94-4F76-9A29-9C434E4CD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tr-TR" noProof="0" smtClean="0"/>
              <a:t>15</a:t>
            </a:fld>
            <a:endParaRPr lang="tr-TR" noProof="0" dirty="0"/>
          </a:p>
        </p:txBody>
      </p:sp>
      <p:grpSp>
        <p:nvGrpSpPr>
          <p:cNvPr id="27" name="Grup 26">
            <a:extLst>
              <a:ext uri="{FF2B5EF4-FFF2-40B4-BE49-F238E27FC236}">
                <a16:creationId xmlns:a16="http://schemas.microsoft.com/office/drawing/2014/main" id="{27F004B5-0B5B-41ED-83FE-5EE87D57D456}"/>
              </a:ext>
            </a:extLst>
          </p:cNvPr>
          <p:cNvGrpSpPr/>
          <p:nvPr/>
        </p:nvGrpSpPr>
        <p:grpSpPr>
          <a:xfrm>
            <a:off x="1621899" y="2175412"/>
            <a:ext cx="9873949" cy="3929078"/>
            <a:chOff x="1621899" y="2175412"/>
            <a:chExt cx="9873949" cy="3929078"/>
          </a:xfrm>
        </p:grpSpPr>
        <p:pic>
          <p:nvPicPr>
            <p:cNvPr id="10" name="Resim 9">
              <a:extLst>
                <a:ext uri="{FF2B5EF4-FFF2-40B4-BE49-F238E27FC236}">
                  <a16:creationId xmlns:a16="http://schemas.microsoft.com/office/drawing/2014/main" id="{3399F2E6-6CA6-46FB-A367-4629D4514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1899" y="2481887"/>
              <a:ext cx="4819650" cy="3619500"/>
            </a:xfrm>
            <a:prstGeom prst="rect">
              <a:avLst/>
            </a:prstGeom>
          </p:spPr>
        </p:pic>
        <p:pic>
          <p:nvPicPr>
            <p:cNvPr id="14" name="Resim 13">
              <a:extLst>
                <a:ext uri="{FF2B5EF4-FFF2-40B4-BE49-F238E27FC236}">
                  <a16:creationId xmlns:a16="http://schemas.microsoft.com/office/drawing/2014/main" id="{2D6D3D2F-841B-46E8-8073-37730BAFC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16451" y="2175412"/>
              <a:ext cx="2190750" cy="3914775"/>
            </a:xfrm>
            <a:prstGeom prst="rect">
              <a:avLst/>
            </a:prstGeom>
          </p:spPr>
        </p:pic>
        <p:pic>
          <p:nvPicPr>
            <p:cNvPr id="16" name="Resim 15">
              <a:extLst>
                <a:ext uri="{FF2B5EF4-FFF2-40B4-BE49-F238E27FC236}">
                  <a16:creationId xmlns:a16="http://schemas.microsoft.com/office/drawing/2014/main" id="{C07F45F4-81A2-4366-A884-5540EE25A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76523" y="2189715"/>
              <a:ext cx="2219325" cy="3914775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43F020F-28A1-4E06-9BBB-AF2E6BBF3259}"/>
                </a:ext>
              </a:extLst>
            </p:cNvPr>
            <p:cNvSpPr/>
            <p:nvPr/>
          </p:nvSpPr>
          <p:spPr>
            <a:xfrm>
              <a:off x="3059264" y="3100963"/>
              <a:ext cx="353324" cy="3280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1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528807E-3B05-4F39-B6D2-49A5E08F6946}"/>
                </a:ext>
              </a:extLst>
            </p:cNvPr>
            <p:cNvSpPr/>
            <p:nvPr/>
          </p:nvSpPr>
          <p:spPr>
            <a:xfrm>
              <a:off x="7817521" y="4704522"/>
              <a:ext cx="292809" cy="3601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2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4B61741-3629-432A-A3CB-A2C97FCEAD0C}"/>
                </a:ext>
              </a:extLst>
            </p:cNvPr>
            <p:cNvSpPr/>
            <p:nvPr/>
          </p:nvSpPr>
          <p:spPr>
            <a:xfrm>
              <a:off x="10570101" y="3713378"/>
              <a:ext cx="351819" cy="31088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3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F59657D-3F9B-4667-A874-84C0BC68FA3B}"/>
                </a:ext>
              </a:extLst>
            </p:cNvPr>
            <p:cNvSpPr/>
            <p:nvPr/>
          </p:nvSpPr>
          <p:spPr>
            <a:xfrm>
              <a:off x="4825763" y="2817629"/>
              <a:ext cx="353324" cy="3280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1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E8195EB-4805-4E8F-BC25-EAC66D6FD6A0}"/>
                </a:ext>
              </a:extLst>
            </p:cNvPr>
            <p:cNvSpPr/>
            <p:nvPr/>
          </p:nvSpPr>
          <p:spPr>
            <a:xfrm>
              <a:off x="2705940" y="5532737"/>
              <a:ext cx="353324" cy="3280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1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B3EDA19-247D-4DDB-8230-9EF561AAD214}"/>
                </a:ext>
              </a:extLst>
            </p:cNvPr>
            <p:cNvSpPr/>
            <p:nvPr/>
          </p:nvSpPr>
          <p:spPr>
            <a:xfrm>
              <a:off x="5022302" y="5532737"/>
              <a:ext cx="353324" cy="3280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1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D0B6B59-923D-4669-BE15-F40CC40D457C}"/>
                </a:ext>
              </a:extLst>
            </p:cNvPr>
            <p:cNvSpPr/>
            <p:nvPr/>
          </p:nvSpPr>
          <p:spPr>
            <a:xfrm>
              <a:off x="7581225" y="2481887"/>
              <a:ext cx="366575" cy="4106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4260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08724" y="172549"/>
            <a:ext cx="9067799" cy="596078"/>
          </a:xfrm>
        </p:spPr>
        <p:txBody>
          <a:bodyPr rtlCol="0" anchor="t"/>
          <a:lstStyle/>
          <a:p>
            <a:pPr rtl="0"/>
            <a:r>
              <a:rPr lang="tr-TR" dirty="0"/>
              <a:t>Montaj Adımları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08724" y="767813"/>
            <a:ext cx="11375469" cy="2661187"/>
          </a:xfrm>
        </p:spPr>
        <p:txBody>
          <a:bodyPr rtlCol="0">
            <a:normAutofit/>
          </a:bodyPr>
          <a:lstStyle/>
          <a:p>
            <a:pPr rtl="0">
              <a:buFont typeface="Courier New" panose="02070309020205020404" pitchFamily="49" charset="0"/>
              <a:buChar char="o"/>
            </a:pPr>
            <a:r>
              <a:rPr lang="tr-TR" sz="1800" dirty="0">
                <a:solidFill>
                  <a:srgbClr val="2D2E2D"/>
                </a:solidFill>
                <a:latin typeface="Arial"/>
              </a:rPr>
              <a:t>1</a:t>
            </a:r>
            <a:r>
              <a:rPr kumimoji="0" lang="tr-TR" sz="1800" b="0" i="0" u="none" strike="noStrike" kern="1200" cap="none" spc="0" normalizeH="0" baseline="0" noProof="0" dirty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 Adım devam</a:t>
            </a:r>
            <a:endParaRPr lang="tr-TR" dirty="0">
              <a:solidFill>
                <a:srgbClr val="2D2E2D"/>
              </a:solidFill>
              <a:latin typeface="Arial"/>
            </a:endParaRPr>
          </a:p>
          <a:p>
            <a:pPr marL="617220" lvl="1" indent="-342900">
              <a:buFont typeface="+mj-lt"/>
              <a:buAutoNum type="arabicPeriod"/>
            </a:pPr>
            <a:r>
              <a:rPr kumimoji="0" lang="tr-TR" sz="105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Kasnak bağlı sonsuz vidaların yerine yerleştirilmesi</a:t>
            </a:r>
          </a:p>
          <a:p>
            <a:pPr marL="617220" lvl="1" indent="-342900">
              <a:buFont typeface="+mj-lt"/>
              <a:buAutoNum type="arabicPeriod"/>
            </a:pPr>
            <a:r>
              <a:rPr lang="tr-TR" sz="1050" dirty="0">
                <a:solidFill>
                  <a:schemeClr val="bg2">
                    <a:lumMod val="75000"/>
                  </a:schemeClr>
                </a:solidFill>
                <a:latin typeface="Arial"/>
              </a:rPr>
              <a:t>Üst vidaların takılması</a:t>
            </a:r>
          </a:p>
          <a:p>
            <a:pPr marL="617220" lvl="1" indent="-342900">
              <a:buFont typeface="+mj-lt"/>
              <a:buAutoNum type="arabicPeriod"/>
            </a:pPr>
            <a:r>
              <a:rPr lang="tr-TR" sz="1050" dirty="0">
                <a:solidFill>
                  <a:schemeClr val="bg2">
                    <a:lumMod val="75000"/>
                  </a:schemeClr>
                </a:solidFill>
                <a:latin typeface="Arial"/>
              </a:rPr>
              <a:t>Kayışın geçirilmesi</a:t>
            </a:r>
          </a:p>
          <a:p>
            <a:pPr marL="617220" lvl="1" indent="-342900">
              <a:buFont typeface="+mj-lt"/>
              <a:buAutoNum type="arabicPeriod"/>
            </a:pPr>
            <a:r>
              <a:rPr lang="tr-TR" dirty="0">
                <a:solidFill>
                  <a:srgbClr val="2D2E2D"/>
                </a:solidFill>
                <a:latin typeface="Arial"/>
              </a:rPr>
              <a:t>Motorun takılması</a:t>
            </a:r>
          </a:p>
          <a:p>
            <a:pPr marL="617220" lvl="1" indent="-342900">
              <a:buFont typeface="+mj-lt"/>
              <a:buAutoNum type="arabicPeriod"/>
            </a:pPr>
            <a:r>
              <a:rPr lang="tr-TR" dirty="0">
                <a:solidFill>
                  <a:srgbClr val="2D2E2D"/>
                </a:solidFill>
                <a:latin typeface="Arial"/>
              </a:rPr>
              <a:t>Hareketli kısım yerleştirilerek aşağıdan vidalanması</a:t>
            </a:r>
          </a:p>
          <a:p>
            <a:pPr rtl="0"/>
            <a:endParaRPr lang="tr-TR" sz="1800" dirty="0"/>
          </a:p>
          <a:p>
            <a:pPr rtl="0"/>
            <a:endParaRPr lang="tr-TR" sz="1800" dirty="0"/>
          </a:p>
          <a:p>
            <a:pPr rtl="0"/>
            <a:endParaRPr lang="tr-TR" sz="1800" dirty="0"/>
          </a:p>
          <a:p>
            <a:pPr algn="just" rtl="0"/>
            <a:endParaRPr lang="tr-TR" sz="1800" dirty="0"/>
          </a:p>
          <a:p>
            <a:pPr marL="0" indent="0" rtl="0">
              <a:buNone/>
            </a:pPr>
            <a:endParaRPr lang="tr-TR" sz="1800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94F6F88-6D94-4F76-9A29-9C434E4CD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tr-TR" noProof="0" smtClean="0"/>
              <a:t>16</a:t>
            </a:fld>
            <a:endParaRPr lang="tr-TR" noProof="0" dirty="0"/>
          </a:p>
        </p:txBody>
      </p:sp>
      <p:grpSp>
        <p:nvGrpSpPr>
          <p:cNvPr id="11" name="Grup 10">
            <a:extLst>
              <a:ext uri="{FF2B5EF4-FFF2-40B4-BE49-F238E27FC236}">
                <a16:creationId xmlns:a16="http://schemas.microsoft.com/office/drawing/2014/main" id="{34EA248F-3924-4E5C-89B8-3B6B63B2923D}"/>
              </a:ext>
            </a:extLst>
          </p:cNvPr>
          <p:cNvGrpSpPr/>
          <p:nvPr/>
        </p:nvGrpSpPr>
        <p:grpSpPr>
          <a:xfrm>
            <a:off x="6471617" y="2184937"/>
            <a:ext cx="5024231" cy="3905250"/>
            <a:chOff x="6471617" y="2184937"/>
            <a:chExt cx="5024231" cy="3905250"/>
          </a:xfrm>
        </p:grpSpPr>
        <p:pic>
          <p:nvPicPr>
            <p:cNvPr id="6" name="Resim 5">
              <a:extLst>
                <a:ext uri="{FF2B5EF4-FFF2-40B4-BE49-F238E27FC236}">
                  <a16:creationId xmlns:a16="http://schemas.microsoft.com/office/drawing/2014/main" id="{D298E344-B3E1-4462-9808-ABACF0093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71617" y="2451637"/>
              <a:ext cx="2190750" cy="3638550"/>
            </a:xfrm>
            <a:prstGeom prst="rect">
              <a:avLst/>
            </a:prstGeom>
          </p:spPr>
        </p:pic>
        <p:pic>
          <p:nvPicPr>
            <p:cNvPr id="8" name="Resim 7">
              <a:extLst>
                <a:ext uri="{FF2B5EF4-FFF2-40B4-BE49-F238E27FC236}">
                  <a16:creationId xmlns:a16="http://schemas.microsoft.com/office/drawing/2014/main" id="{01390C3D-76B2-4DD0-AB59-2E14AF79A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76523" y="2184937"/>
              <a:ext cx="2219325" cy="3905250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9553A1C-3B62-4D5F-9053-BD7D29D448A0}"/>
                </a:ext>
              </a:extLst>
            </p:cNvPr>
            <p:cNvSpPr/>
            <p:nvPr/>
          </p:nvSpPr>
          <p:spPr>
            <a:xfrm>
              <a:off x="6891130" y="4270912"/>
              <a:ext cx="371061" cy="3270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4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72AD7ED-48CA-4DCC-B100-3A361B78EB55}"/>
                </a:ext>
              </a:extLst>
            </p:cNvPr>
            <p:cNvSpPr/>
            <p:nvPr/>
          </p:nvSpPr>
          <p:spPr>
            <a:xfrm>
              <a:off x="10015124" y="3006578"/>
              <a:ext cx="371061" cy="32709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5</a:t>
              </a:r>
            </a:p>
          </p:txBody>
        </p:sp>
      </p:grpSp>
      <p:sp>
        <p:nvSpPr>
          <p:cNvPr id="25" name="Metin kutusu 24">
            <a:extLst>
              <a:ext uri="{FF2B5EF4-FFF2-40B4-BE49-F238E27FC236}">
                <a16:creationId xmlns:a16="http://schemas.microsoft.com/office/drawing/2014/main" id="{F4EA0D9A-C7B8-4C78-BDE3-3626A747D1E5}"/>
              </a:ext>
            </a:extLst>
          </p:cNvPr>
          <p:cNvSpPr txBox="1"/>
          <p:nvPr/>
        </p:nvSpPr>
        <p:spPr>
          <a:xfrm>
            <a:off x="725833" y="5076955"/>
            <a:ext cx="21621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>
                <a:solidFill>
                  <a:srgbClr val="C00000"/>
                </a:solidFill>
              </a:rPr>
              <a:t>**</a:t>
            </a:r>
            <a:r>
              <a:rPr lang="tr-TR" sz="1400" dirty="0"/>
              <a:t>5. adımdan sonra motora 12 V vererek aşağı yukarı hareketinin test edilmesi</a:t>
            </a:r>
          </a:p>
        </p:txBody>
      </p:sp>
    </p:spTree>
    <p:extLst>
      <p:ext uri="{BB962C8B-B14F-4D97-AF65-F5344CB8AC3E}">
        <p14:creationId xmlns:p14="http://schemas.microsoft.com/office/powerpoint/2010/main" val="3560726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08724" y="172549"/>
            <a:ext cx="9067799" cy="596078"/>
          </a:xfrm>
        </p:spPr>
        <p:txBody>
          <a:bodyPr rtlCol="0" anchor="t"/>
          <a:lstStyle/>
          <a:p>
            <a:pPr rtl="0"/>
            <a:r>
              <a:rPr lang="tr-TR" dirty="0"/>
              <a:t>Montaj Adımları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08724" y="767813"/>
            <a:ext cx="11375469" cy="2661187"/>
          </a:xfrm>
        </p:spPr>
        <p:txBody>
          <a:bodyPr rtlCol="0">
            <a:normAutofit/>
          </a:bodyPr>
          <a:lstStyle/>
          <a:p>
            <a:pPr rtl="0">
              <a:buFont typeface="Courier New" panose="02070309020205020404" pitchFamily="49" charset="0"/>
              <a:buChar char="o"/>
            </a:pPr>
            <a:r>
              <a:rPr lang="tr-TR" sz="1800" dirty="0">
                <a:solidFill>
                  <a:srgbClr val="2D2E2D"/>
                </a:solidFill>
                <a:latin typeface="Arial"/>
              </a:rPr>
              <a:t>1</a:t>
            </a:r>
            <a:r>
              <a:rPr kumimoji="0" lang="tr-TR" sz="1800" b="0" i="0" u="none" strike="noStrike" kern="1200" cap="none" spc="0" normalizeH="0" baseline="0" noProof="0" dirty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 Adım devam</a:t>
            </a:r>
            <a:endParaRPr lang="tr-TR" dirty="0">
              <a:solidFill>
                <a:srgbClr val="2D2E2D"/>
              </a:solidFill>
              <a:latin typeface="Arial"/>
            </a:endParaRPr>
          </a:p>
          <a:p>
            <a:pPr marL="617220" lvl="1" indent="-342900">
              <a:buFont typeface="+mj-lt"/>
              <a:buAutoNum type="arabicPeriod"/>
            </a:pPr>
            <a:r>
              <a:rPr kumimoji="0" lang="tr-TR" sz="105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Kasnak bağlı sonsuz vidaların yerine yerleştirilmesi</a:t>
            </a:r>
          </a:p>
          <a:p>
            <a:pPr marL="617220" lvl="1" indent="-342900">
              <a:buFont typeface="+mj-lt"/>
              <a:buAutoNum type="arabicPeriod"/>
            </a:pPr>
            <a:r>
              <a:rPr lang="tr-TR" sz="1050" dirty="0">
                <a:solidFill>
                  <a:schemeClr val="bg2">
                    <a:lumMod val="75000"/>
                  </a:schemeClr>
                </a:solidFill>
                <a:latin typeface="Arial"/>
              </a:rPr>
              <a:t>Üst vidaların takılması</a:t>
            </a:r>
          </a:p>
          <a:p>
            <a:pPr marL="617220" lvl="1" indent="-342900">
              <a:buFont typeface="+mj-lt"/>
              <a:buAutoNum type="arabicPeriod"/>
            </a:pPr>
            <a:r>
              <a:rPr lang="tr-TR" sz="1050" dirty="0">
                <a:solidFill>
                  <a:schemeClr val="bg2">
                    <a:lumMod val="75000"/>
                  </a:schemeClr>
                </a:solidFill>
                <a:latin typeface="Arial"/>
              </a:rPr>
              <a:t>Kayışın geçirilmesi</a:t>
            </a:r>
          </a:p>
          <a:p>
            <a:pPr marL="617220" lvl="1" indent="-342900">
              <a:buFont typeface="+mj-lt"/>
              <a:buAutoNum type="arabicPeriod"/>
            </a:pPr>
            <a:r>
              <a:rPr lang="tr-TR" sz="1050" dirty="0">
                <a:solidFill>
                  <a:schemeClr val="bg2">
                    <a:lumMod val="75000"/>
                  </a:schemeClr>
                </a:solidFill>
                <a:latin typeface="Arial"/>
              </a:rPr>
              <a:t>Motorun takılması</a:t>
            </a:r>
          </a:p>
          <a:p>
            <a:pPr marL="617220" lvl="1" indent="-342900">
              <a:buFont typeface="+mj-lt"/>
              <a:buAutoNum type="arabicPeriod"/>
            </a:pPr>
            <a:r>
              <a:rPr lang="tr-TR" sz="1050" dirty="0">
                <a:solidFill>
                  <a:schemeClr val="bg2">
                    <a:lumMod val="75000"/>
                  </a:schemeClr>
                </a:solidFill>
                <a:latin typeface="Arial"/>
              </a:rPr>
              <a:t>Hareketli kısmın yerleştirilerek aşağıdan vidalanması</a:t>
            </a:r>
          </a:p>
          <a:p>
            <a:pPr marL="617220" lvl="1" indent="-342900">
              <a:buFont typeface="+mj-lt"/>
              <a:buAutoNum type="arabicPeriod"/>
            </a:pPr>
            <a:r>
              <a:rPr lang="tr-TR" dirty="0">
                <a:solidFill>
                  <a:srgbClr val="2D2E2D"/>
                </a:solidFill>
                <a:latin typeface="Arial"/>
              </a:rPr>
              <a:t>Havalandırma borusunun aşağıdan ittirerek yerleştirilmesi</a:t>
            </a:r>
          </a:p>
          <a:p>
            <a:pPr marL="617220" lvl="1" indent="-342900">
              <a:buFont typeface="+mj-lt"/>
              <a:buAutoNum type="arabicPeriod"/>
            </a:pPr>
            <a:r>
              <a:rPr lang="tr-TR" dirty="0">
                <a:solidFill>
                  <a:srgbClr val="2D2E2D"/>
                </a:solidFill>
                <a:latin typeface="Arial"/>
              </a:rPr>
              <a:t>Yüksek gerilim kısa devre parçasının takılması</a:t>
            </a:r>
          </a:p>
          <a:p>
            <a:pPr marL="617220" lvl="1" indent="-342900">
              <a:buFont typeface="+mj-lt"/>
              <a:buAutoNum type="arabicPeriod"/>
            </a:pPr>
            <a:endParaRPr lang="tr-TR" dirty="0">
              <a:solidFill>
                <a:srgbClr val="2D2E2D"/>
              </a:solidFill>
              <a:latin typeface="Arial"/>
            </a:endParaRPr>
          </a:p>
          <a:p>
            <a:pPr rtl="0"/>
            <a:endParaRPr lang="tr-TR" sz="1800" dirty="0"/>
          </a:p>
          <a:p>
            <a:pPr rtl="0"/>
            <a:endParaRPr lang="tr-TR" sz="1800" dirty="0"/>
          </a:p>
          <a:p>
            <a:pPr rtl="0"/>
            <a:endParaRPr lang="tr-TR" sz="1800" dirty="0"/>
          </a:p>
          <a:p>
            <a:pPr algn="just" rtl="0"/>
            <a:endParaRPr lang="tr-TR" sz="1800" dirty="0"/>
          </a:p>
          <a:p>
            <a:pPr marL="0" indent="0" rtl="0">
              <a:buNone/>
            </a:pPr>
            <a:endParaRPr lang="tr-TR" sz="1800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94F6F88-6D94-4F76-9A29-9C434E4CD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tr-TR" noProof="0" smtClean="0"/>
              <a:t>17</a:t>
            </a:fld>
            <a:endParaRPr lang="tr-TR" noProof="0" dirty="0"/>
          </a:p>
        </p:txBody>
      </p:sp>
      <p:grpSp>
        <p:nvGrpSpPr>
          <p:cNvPr id="15" name="Grup 14">
            <a:extLst>
              <a:ext uri="{FF2B5EF4-FFF2-40B4-BE49-F238E27FC236}">
                <a16:creationId xmlns:a16="http://schemas.microsoft.com/office/drawing/2014/main" id="{D98561C3-69D4-4650-93C9-B961D3F90299}"/>
              </a:ext>
            </a:extLst>
          </p:cNvPr>
          <p:cNvGrpSpPr/>
          <p:nvPr/>
        </p:nvGrpSpPr>
        <p:grpSpPr>
          <a:xfrm>
            <a:off x="7053369" y="1266158"/>
            <a:ext cx="5138631" cy="4726296"/>
            <a:chOff x="6844645" y="1363891"/>
            <a:chExt cx="5138631" cy="4726296"/>
          </a:xfrm>
        </p:grpSpPr>
        <p:pic>
          <p:nvPicPr>
            <p:cNvPr id="7" name="Resim 6">
              <a:extLst>
                <a:ext uri="{FF2B5EF4-FFF2-40B4-BE49-F238E27FC236}">
                  <a16:creationId xmlns:a16="http://schemas.microsoft.com/office/drawing/2014/main" id="{243311F7-AA9A-4520-B6BC-86B39BF27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44645" y="1363891"/>
              <a:ext cx="2789686" cy="4726296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8F0DBD8-85DE-4D46-9CBA-C736269A2F9A}"/>
                </a:ext>
              </a:extLst>
            </p:cNvPr>
            <p:cNvSpPr/>
            <p:nvPr/>
          </p:nvSpPr>
          <p:spPr>
            <a:xfrm>
              <a:off x="8239487" y="2536188"/>
              <a:ext cx="350507" cy="347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6</a:t>
              </a:r>
            </a:p>
          </p:txBody>
        </p:sp>
        <p:pic>
          <p:nvPicPr>
            <p:cNvPr id="14" name="Resim 13">
              <a:extLst>
                <a:ext uri="{FF2B5EF4-FFF2-40B4-BE49-F238E27FC236}">
                  <a16:creationId xmlns:a16="http://schemas.microsoft.com/office/drawing/2014/main" id="{1ECE2F89-2C1F-4D41-9B44-8DA1510AE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49676" y="2870737"/>
              <a:ext cx="2133600" cy="3219450"/>
            </a:xfrm>
            <a:prstGeom prst="rect">
              <a:avLst/>
            </a:prstGeom>
          </p:spPr>
        </p:pic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7231CE7-F1D7-48FD-BB93-84DAC91CFED9}"/>
                </a:ext>
              </a:extLst>
            </p:cNvPr>
            <p:cNvSpPr/>
            <p:nvPr/>
          </p:nvSpPr>
          <p:spPr>
            <a:xfrm>
              <a:off x="10502293" y="3181080"/>
              <a:ext cx="350507" cy="34766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839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08724" y="172549"/>
            <a:ext cx="9067799" cy="596078"/>
          </a:xfrm>
        </p:spPr>
        <p:txBody>
          <a:bodyPr rtlCol="0" anchor="t"/>
          <a:lstStyle/>
          <a:p>
            <a:pPr rtl="0"/>
            <a:r>
              <a:rPr lang="tr-TR" dirty="0"/>
              <a:t>Montaj Adımları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08724" y="767813"/>
            <a:ext cx="11375469" cy="2661187"/>
          </a:xfrm>
        </p:spPr>
        <p:txBody>
          <a:bodyPr rtlCol="0">
            <a:normAutofit/>
          </a:bodyPr>
          <a:lstStyle/>
          <a:p>
            <a:pPr rtl="0">
              <a:buFont typeface="Courier New" panose="02070309020205020404" pitchFamily="49" charset="0"/>
              <a:buChar char="o"/>
            </a:pPr>
            <a:r>
              <a:rPr lang="tr-TR" sz="1800" dirty="0">
                <a:solidFill>
                  <a:srgbClr val="2D2E2D"/>
                </a:solidFill>
                <a:latin typeface="Arial"/>
              </a:rPr>
              <a:t>2</a:t>
            </a:r>
            <a:r>
              <a:rPr kumimoji="0" lang="tr-TR" sz="1800" b="0" i="0" u="none" strike="noStrike" kern="1200" cap="none" spc="0" normalizeH="0" baseline="0" noProof="0" dirty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 Adım</a:t>
            </a:r>
          </a:p>
          <a:p>
            <a:pPr marL="617220" marR="0" lvl="1" indent="-3429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D15A3E">
                  <a:lumMod val="75000"/>
                </a:srgbClr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tr-TR" sz="1800" b="0" i="0" u="none" strike="noStrike" kern="1200" cap="none" spc="0" normalizeH="0" baseline="0" noProof="0" dirty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Teflon bağlı yük plakasının </a:t>
            </a:r>
            <a:r>
              <a:rPr lang="tr-TR" dirty="0">
                <a:solidFill>
                  <a:srgbClr val="2D2E2D"/>
                </a:solidFill>
                <a:latin typeface="Arial"/>
              </a:rPr>
              <a:t>yerleştirilmesi</a:t>
            </a:r>
          </a:p>
          <a:p>
            <a:pPr marL="617220" marR="0" lvl="1" indent="-3429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D15A3E">
                  <a:lumMod val="75000"/>
                </a:srgbClr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tr-TR" sz="1800" b="0" i="0" u="none" strike="noStrike" kern="1200" cap="none" spc="0" normalizeH="0" baseline="0" noProof="0" dirty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Üst </a:t>
            </a:r>
            <a:r>
              <a:rPr kumimoji="0" lang="tr-T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kapton</a:t>
            </a:r>
            <a:r>
              <a:rPr kumimoji="0" lang="tr-TR" sz="1800" b="0" i="0" u="none" strike="noStrike" kern="1200" cap="none" spc="0" normalizeH="0" baseline="0" noProof="0" dirty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sarılı HV </a:t>
            </a:r>
            <a:r>
              <a:rPr kumimoji="0" lang="tr-T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flanşın</a:t>
            </a:r>
            <a:r>
              <a:rPr kumimoji="0" lang="tr-TR" sz="1800" b="0" i="0" u="none" strike="noStrike" kern="1200" cap="none" spc="0" normalizeH="0" baseline="0" noProof="0" dirty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takılması**</a:t>
            </a:r>
          </a:p>
          <a:p>
            <a:pPr marL="617220" marR="0" lvl="1" indent="-3429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D15A3E">
                  <a:lumMod val="75000"/>
                </a:srgbClr>
              </a:buClr>
              <a:buSzPct val="100000"/>
              <a:buFont typeface="+mj-lt"/>
              <a:buAutoNum type="arabicPeriod"/>
              <a:tabLst/>
              <a:defRPr/>
            </a:pPr>
            <a:endParaRPr kumimoji="0" lang="tr-TR" sz="1800" b="0" i="0" u="none" strike="noStrike" kern="1200" cap="none" spc="0" normalizeH="0" baseline="0" noProof="0" dirty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rtl="0"/>
            <a:endParaRPr lang="tr-TR" sz="1800" dirty="0"/>
          </a:p>
          <a:p>
            <a:pPr rtl="0"/>
            <a:endParaRPr lang="tr-TR" sz="1800" dirty="0"/>
          </a:p>
          <a:p>
            <a:pPr algn="just" rtl="0"/>
            <a:endParaRPr lang="tr-TR" sz="1800" dirty="0"/>
          </a:p>
          <a:p>
            <a:pPr marL="0" indent="0" rtl="0">
              <a:buNone/>
            </a:pPr>
            <a:endParaRPr lang="tr-TR" sz="1800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94F6F88-6D94-4F76-9A29-9C434E4CD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tr-TR" noProof="0" smtClean="0"/>
              <a:t>18</a:t>
            </a:fld>
            <a:endParaRPr lang="tr-TR" noProof="0" dirty="0"/>
          </a:p>
        </p:txBody>
      </p:sp>
      <p:grpSp>
        <p:nvGrpSpPr>
          <p:cNvPr id="9" name="Grup 8">
            <a:extLst>
              <a:ext uri="{FF2B5EF4-FFF2-40B4-BE49-F238E27FC236}">
                <a16:creationId xmlns:a16="http://schemas.microsoft.com/office/drawing/2014/main" id="{46F8D198-5904-45BD-820E-9E32B3B2E39A}"/>
              </a:ext>
            </a:extLst>
          </p:cNvPr>
          <p:cNvGrpSpPr/>
          <p:nvPr/>
        </p:nvGrpSpPr>
        <p:grpSpPr>
          <a:xfrm>
            <a:off x="396598" y="2098406"/>
            <a:ext cx="4494074" cy="3886962"/>
            <a:chOff x="4796320" y="2213512"/>
            <a:chExt cx="4494074" cy="3886962"/>
          </a:xfrm>
        </p:grpSpPr>
        <p:pic>
          <p:nvPicPr>
            <p:cNvPr id="6" name="Resim 5">
              <a:extLst>
                <a:ext uri="{FF2B5EF4-FFF2-40B4-BE49-F238E27FC236}">
                  <a16:creationId xmlns:a16="http://schemas.microsoft.com/office/drawing/2014/main" id="{B445893F-10F9-4AF0-BD58-2F5F7B4716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96320" y="2213512"/>
              <a:ext cx="2200275" cy="3876675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43F020F-28A1-4E06-9BBB-AF2E6BBF3259}"/>
                </a:ext>
              </a:extLst>
            </p:cNvPr>
            <p:cNvSpPr/>
            <p:nvPr/>
          </p:nvSpPr>
          <p:spPr>
            <a:xfrm>
              <a:off x="5678659" y="2832607"/>
              <a:ext cx="353324" cy="3280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1</a:t>
              </a:r>
            </a:p>
          </p:txBody>
        </p:sp>
        <p:pic>
          <p:nvPicPr>
            <p:cNvPr id="8" name="Resim 7">
              <a:extLst>
                <a:ext uri="{FF2B5EF4-FFF2-40B4-BE49-F238E27FC236}">
                  <a16:creationId xmlns:a16="http://schemas.microsoft.com/office/drawing/2014/main" id="{16D23ECA-4223-47F2-ABB5-D3F78B630F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80594" y="2233324"/>
              <a:ext cx="2209800" cy="3867150"/>
            </a:xfrm>
            <a:prstGeom prst="rect">
              <a:avLst/>
            </a:prstGeom>
          </p:spPr>
        </p:pic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3F8267C-16E9-475A-8278-C65A94B3932B}"/>
                </a:ext>
              </a:extLst>
            </p:cNvPr>
            <p:cNvSpPr/>
            <p:nvPr/>
          </p:nvSpPr>
          <p:spPr>
            <a:xfrm>
              <a:off x="8295964" y="3264981"/>
              <a:ext cx="353324" cy="3280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1</a:t>
              </a:r>
            </a:p>
          </p:txBody>
        </p:sp>
      </p:grpSp>
      <p:grpSp>
        <p:nvGrpSpPr>
          <p:cNvPr id="10" name="Grup 9">
            <a:extLst>
              <a:ext uri="{FF2B5EF4-FFF2-40B4-BE49-F238E27FC236}">
                <a16:creationId xmlns:a16="http://schemas.microsoft.com/office/drawing/2014/main" id="{52D4773C-131E-42BD-8FB7-A882A81C0111}"/>
              </a:ext>
            </a:extLst>
          </p:cNvPr>
          <p:cNvGrpSpPr/>
          <p:nvPr/>
        </p:nvGrpSpPr>
        <p:grpSpPr>
          <a:xfrm>
            <a:off x="6324532" y="2081164"/>
            <a:ext cx="4483031" cy="3886200"/>
            <a:chOff x="2680184" y="2049738"/>
            <a:chExt cx="4483031" cy="3886200"/>
          </a:xfrm>
        </p:grpSpPr>
        <p:pic>
          <p:nvPicPr>
            <p:cNvPr id="11" name="Resim 10">
              <a:extLst>
                <a:ext uri="{FF2B5EF4-FFF2-40B4-BE49-F238E27FC236}">
                  <a16:creationId xmlns:a16="http://schemas.microsoft.com/office/drawing/2014/main" id="{5AAE00A3-43CE-4A78-B34C-E33F8A2445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80184" y="2064026"/>
              <a:ext cx="2181225" cy="3857625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BA1A96-277D-4D23-ABF0-115F0FC56AEE}"/>
                </a:ext>
              </a:extLst>
            </p:cNvPr>
            <p:cNvSpPr/>
            <p:nvPr/>
          </p:nvSpPr>
          <p:spPr>
            <a:xfrm>
              <a:off x="3131239" y="3860245"/>
              <a:ext cx="353324" cy="3280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2</a:t>
              </a:r>
            </a:p>
          </p:txBody>
        </p:sp>
        <p:pic>
          <p:nvPicPr>
            <p:cNvPr id="13" name="Resim 12">
              <a:extLst>
                <a:ext uri="{FF2B5EF4-FFF2-40B4-BE49-F238E27FC236}">
                  <a16:creationId xmlns:a16="http://schemas.microsoft.com/office/drawing/2014/main" id="{E47CAF84-CF8D-4A8A-9143-CA3EA451D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53415" y="2049738"/>
              <a:ext cx="2209800" cy="3886200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BD622EC-8FD0-4220-8B7F-6525C178BA20}"/>
                </a:ext>
              </a:extLst>
            </p:cNvPr>
            <p:cNvSpPr/>
            <p:nvPr/>
          </p:nvSpPr>
          <p:spPr>
            <a:xfrm>
              <a:off x="6096000" y="4735673"/>
              <a:ext cx="353324" cy="32803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2</a:t>
              </a:r>
            </a:p>
          </p:txBody>
        </p:sp>
      </p:grp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5F8C35E2-78FE-413E-BED5-02BD89FC7669}"/>
              </a:ext>
            </a:extLst>
          </p:cNvPr>
          <p:cNvSpPr txBox="1"/>
          <p:nvPr/>
        </p:nvSpPr>
        <p:spPr>
          <a:xfrm>
            <a:off x="7728331" y="611401"/>
            <a:ext cx="21621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>
                <a:solidFill>
                  <a:srgbClr val="C00000"/>
                </a:solidFill>
              </a:rPr>
              <a:t>**yerine oturtulması ok ile gösterilen vida ile yapılıyor</a:t>
            </a:r>
            <a:endParaRPr lang="tr-TR" sz="1400" dirty="0"/>
          </a:p>
        </p:txBody>
      </p:sp>
      <p:cxnSp>
        <p:nvCxnSpPr>
          <p:cNvPr id="16" name="Düz Ok Bağlayıcısı 15">
            <a:extLst>
              <a:ext uri="{FF2B5EF4-FFF2-40B4-BE49-F238E27FC236}">
                <a16:creationId xmlns:a16="http://schemas.microsoft.com/office/drawing/2014/main" id="{399D60E0-8B0B-4F3B-8616-634D19018554}"/>
              </a:ext>
            </a:extLst>
          </p:cNvPr>
          <p:cNvCxnSpPr>
            <a:cxnSpLocks/>
          </p:cNvCxnSpPr>
          <p:nvPr/>
        </p:nvCxnSpPr>
        <p:spPr>
          <a:xfrm>
            <a:off x="9148625" y="1114697"/>
            <a:ext cx="1029045" cy="26785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32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08724" y="172549"/>
            <a:ext cx="9067799" cy="596078"/>
          </a:xfrm>
        </p:spPr>
        <p:txBody>
          <a:bodyPr rtlCol="0" anchor="t"/>
          <a:lstStyle/>
          <a:p>
            <a:pPr rtl="0"/>
            <a:r>
              <a:rPr lang="tr-TR" dirty="0"/>
              <a:t>Montaj Adımları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08724" y="767813"/>
            <a:ext cx="11375469" cy="2661187"/>
          </a:xfrm>
        </p:spPr>
        <p:txBody>
          <a:bodyPr rtlCol="0">
            <a:normAutofit/>
          </a:bodyPr>
          <a:lstStyle/>
          <a:p>
            <a:pPr rtl="0">
              <a:buFont typeface="Courier New" panose="02070309020205020404" pitchFamily="49" charset="0"/>
              <a:buChar char="o"/>
            </a:pPr>
            <a:r>
              <a:rPr lang="tr-TR" sz="1800" dirty="0">
                <a:solidFill>
                  <a:srgbClr val="2D2E2D"/>
                </a:solidFill>
                <a:latin typeface="Arial"/>
              </a:rPr>
              <a:t>2</a:t>
            </a:r>
            <a:r>
              <a:rPr kumimoji="0" lang="tr-TR" sz="1800" b="0" i="0" u="none" strike="noStrike" kern="1200" cap="none" spc="0" normalizeH="0" baseline="0" noProof="0" dirty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 Adım devam</a:t>
            </a:r>
          </a:p>
          <a:p>
            <a:pPr marL="617220" marR="0" lvl="1" indent="-3429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D15A3E">
                  <a:lumMod val="75000"/>
                </a:srgbClr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tr-TR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Teflon bağlı yükün </a:t>
            </a:r>
            <a:r>
              <a:rPr lang="tr-TR" sz="1100" dirty="0">
                <a:solidFill>
                  <a:schemeClr val="bg2">
                    <a:lumMod val="75000"/>
                  </a:schemeClr>
                </a:solidFill>
                <a:latin typeface="Arial"/>
              </a:rPr>
              <a:t>yerleştirilmesi</a:t>
            </a:r>
          </a:p>
          <a:p>
            <a:pPr marL="617220" lvl="1" indent="-342900">
              <a:buFont typeface="+mj-lt"/>
              <a:buAutoNum type="arabicPeriod"/>
            </a:pPr>
            <a:r>
              <a:rPr lang="tr-TR" sz="1100" dirty="0">
                <a:solidFill>
                  <a:schemeClr val="bg2">
                    <a:lumMod val="75000"/>
                  </a:schemeClr>
                </a:solidFill>
                <a:latin typeface="Arial"/>
              </a:rPr>
              <a:t>Üst </a:t>
            </a:r>
            <a:r>
              <a:rPr lang="tr-TR" sz="1100" dirty="0" err="1">
                <a:solidFill>
                  <a:schemeClr val="bg2">
                    <a:lumMod val="75000"/>
                  </a:schemeClr>
                </a:solidFill>
                <a:latin typeface="Arial"/>
              </a:rPr>
              <a:t>kapton</a:t>
            </a:r>
            <a:r>
              <a:rPr lang="tr-TR" sz="1100" dirty="0">
                <a:solidFill>
                  <a:schemeClr val="bg2">
                    <a:lumMod val="75000"/>
                  </a:schemeClr>
                </a:solidFill>
                <a:latin typeface="Arial"/>
              </a:rPr>
              <a:t> sarılı HV </a:t>
            </a:r>
            <a:r>
              <a:rPr lang="tr-TR" sz="1100" dirty="0" err="1">
                <a:solidFill>
                  <a:schemeClr val="bg2">
                    <a:lumMod val="75000"/>
                  </a:schemeClr>
                </a:solidFill>
                <a:latin typeface="Arial"/>
              </a:rPr>
              <a:t>flanşın</a:t>
            </a:r>
            <a:r>
              <a:rPr lang="tr-TR" sz="1100" dirty="0">
                <a:solidFill>
                  <a:schemeClr val="bg2">
                    <a:lumMod val="75000"/>
                  </a:schemeClr>
                </a:solidFill>
                <a:latin typeface="Arial"/>
              </a:rPr>
              <a:t> takılması</a:t>
            </a:r>
          </a:p>
          <a:p>
            <a:pPr marL="617220" lvl="1" indent="-342900">
              <a:buFont typeface="+mj-lt"/>
              <a:buAutoNum type="arabicPeriod"/>
            </a:pPr>
            <a:r>
              <a:rPr kumimoji="0" lang="tr-TR" b="0" i="0" u="none" strike="noStrike" kern="1200" cap="none" spc="0" normalizeH="0" baseline="0" noProof="0" dirty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Teflon </a:t>
            </a:r>
            <a:r>
              <a:rPr lang="tr-TR" dirty="0">
                <a:solidFill>
                  <a:srgbClr val="2D2E2D"/>
                </a:solidFill>
                <a:latin typeface="Arial"/>
              </a:rPr>
              <a:t>bağlı </a:t>
            </a:r>
            <a:r>
              <a:rPr lang="tr-TR" dirty="0" err="1">
                <a:solidFill>
                  <a:srgbClr val="2D2E2D"/>
                </a:solidFill>
                <a:latin typeface="Arial"/>
              </a:rPr>
              <a:t>flanşın</a:t>
            </a:r>
            <a:r>
              <a:rPr lang="tr-TR" dirty="0">
                <a:solidFill>
                  <a:srgbClr val="2D2E2D"/>
                </a:solidFill>
                <a:latin typeface="Arial"/>
              </a:rPr>
              <a:t> </a:t>
            </a:r>
            <a:r>
              <a:rPr kumimoji="0" lang="tr-TR" b="0" i="0" u="none" strike="noStrike" kern="1200" cap="none" spc="0" normalizeH="0" baseline="0" noProof="0" dirty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takılması</a:t>
            </a:r>
          </a:p>
          <a:p>
            <a:pPr marL="617220" lvl="1" indent="-342900">
              <a:buFont typeface="+mj-lt"/>
              <a:buAutoNum type="arabicPeriod"/>
            </a:pPr>
            <a:endParaRPr lang="tr-TR" sz="1800" dirty="0">
              <a:solidFill>
                <a:srgbClr val="2D2E2D"/>
              </a:solidFill>
              <a:latin typeface="Arial"/>
            </a:endParaRPr>
          </a:p>
          <a:p>
            <a:pPr marL="617220" lvl="1" indent="-342900">
              <a:buFont typeface="+mj-lt"/>
              <a:buAutoNum type="arabicPeriod"/>
            </a:pPr>
            <a:endParaRPr lang="tr-TR" dirty="0">
              <a:solidFill>
                <a:srgbClr val="2D2E2D"/>
              </a:solidFill>
              <a:latin typeface="Arial"/>
            </a:endParaRPr>
          </a:p>
          <a:p>
            <a:pPr rtl="0"/>
            <a:endParaRPr lang="tr-TR" sz="1800" dirty="0"/>
          </a:p>
          <a:p>
            <a:pPr rtl="0"/>
            <a:endParaRPr lang="tr-TR" sz="1800" dirty="0"/>
          </a:p>
          <a:p>
            <a:pPr rtl="0"/>
            <a:endParaRPr lang="tr-TR" sz="1800" dirty="0"/>
          </a:p>
          <a:p>
            <a:pPr algn="just" rtl="0"/>
            <a:endParaRPr lang="tr-TR" sz="1800" dirty="0"/>
          </a:p>
          <a:p>
            <a:pPr marL="0" indent="0" rtl="0">
              <a:buNone/>
            </a:pPr>
            <a:endParaRPr lang="tr-TR" sz="1800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94F6F88-6D94-4F76-9A29-9C434E4CD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tr-TR" noProof="0" smtClean="0"/>
              <a:t>19</a:t>
            </a:fld>
            <a:endParaRPr lang="tr-TR" noProof="0" dirty="0"/>
          </a:p>
        </p:txBody>
      </p:sp>
      <p:grpSp>
        <p:nvGrpSpPr>
          <p:cNvPr id="13" name="Grup 12">
            <a:extLst>
              <a:ext uri="{FF2B5EF4-FFF2-40B4-BE49-F238E27FC236}">
                <a16:creationId xmlns:a16="http://schemas.microsoft.com/office/drawing/2014/main" id="{652B5635-861E-4DCF-A741-4434EAE62308}"/>
              </a:ext>
            </a:extLst>
          </p:cNvPr>
          <p:cNvGrpSpPr/>
          <p:nvPr/>
        </p:nvGrpSpPr>
        <p:grpSpPr>
          <a:xfrm>
            <a:off x="5242890" y="1440488"/>
            <a:ext cx="5650397" cy="4649699"/>
            <a:chOff x="5242890" y="1440488"/>
            <a:chExt cx="5650397" cy="4649699"/>
          </a:xfrm>
        </p:grpSpPr>
        <p:pic>
          <p:nvPicPr>
            <p:cNvPr id="6" name="Resim 5">
              <a:extLst>
                <a:ext uri="{FF2B5EF4-FFF2-40B4-BE49-F238E27FC236}">
                  <a16:creationId xmlns:a16="http://schemas.microsoft.com/office/drawing/2014/main" id="{FDF06659-C6E3-47EB-8B6B-7BBD4B151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2890" y="1440488"/>
              <a:ext cx="3013213" cy="4649699"/>
            </a:xfrm>
            <a:prstGeom prst="rect">
              <a:avLst/>
            </a:prstGeom>
          </p:spPr>
        </p:pic>
        <p:pic>
          <p:nvPicPr>
            <p:cNvPr id="9" name="Resim 8">
              <a:extLst>
                <a:ext uri="{FF2B5EF4-FFF2-40B4-BE49-F238E27FC236}">
                  <a16:creationId xmlns:a16="http://schemas.microsoft.com/office/drawing/2014/main" id="{EBBF4DBE-B3A7-4243-BBCA-CEB7BBB2E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56103" y="1443720"/>
              <a:ext cx="2637184" cy="4646467"/>
            </a:xfrm>
            <a:prstGeom prst="rect">
              <a:avLst/>
            </a:prstGeom>
          </p:spPr>
        </p:pic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2712141-1E81-4896-A19E-3BF2DE6DAD30}"/>
                </a:ext>
              </a:extLst>
            </p:cNvPr>
            <p:cNvSpPr/>
            <p:nvPr/>
          </p:nvSpPr>
          <p:spPr>
            <a:xfrm>
              <a:off x="9051236" y="2872763"/>
              <a:ext cx="450574" cy="43732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3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EE3349E-16EE-48B6-A2F7-1CF9337F24D2}"/>
                </a:ext>
              </a:extLst>
            </p:cNvPr>
            <p:cNvSpPr/>
            <p:nvPr/>
          </p:nvSpPr>
          <p:spPr>
            <a:xfrm>
              <a:off x="7003774" y="3328015"/>
              <a:ext cx="450574" cy="43732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554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08724" y="172549"/>
            <a:ext cx="9067799" cy="596078"/>
          </a:xfrm>
        </p:spPr>
        <p:txBody>
          <a:bodyPr rtlCol="0" anchor="t"/>
          <a:lstStyle/>
          <a:p>
            <a:pPr rtl="0"/>
            <a:r>
              <a:rPr lang="tr-TR" dirty="0"/>
              <a:t>İçindekiler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08723" y="1020417"/>
            <a:ext cx="11744738" cy="5009321"/>
          </a:xfrm>
        </p:spPr>
        <p:txBody>
          <a:bodyPr rtlCol="0">
            <a:normAutofit/>
          </a:bodyPr>
          <a:lstStyle/>
          <a:p>
            <a:pPr rtl="0"/>
            <a:r>
              <a:rPr lang="tr-TR" dirty="0"/>
              <a:t>De-montaj Adımları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D15A3E">
                  <a:lumMod val="75000"/>
                </a:srgbClr>
              </a:buClr>
              <a:buSzPct val="100000"/>
              <a:buFont typeface="Arial" pitchFamily="34" charset="0"/>
              <a:buChar char="▪"/>
              <a:tabLst/>
              <a:defRPr/>
            </a:pPr>
            <a:r>
              <a:rPr kumimoji="0" lang="tr-TR" sz="2000" b="0" i="0" u="none" strike="noStrike" kern="1200" cap="none" spc="0" normalizeH="0" baseline="0" noProof="0" dirty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Montaj Adımları</a:t>
            </a:r>
          </a:p>
          <a:p>
            <a:pPr rtl="0"/>
            <a:endParaRPr lang="tr-TR" dirty="0"/>
          </a:p>
          <a:p>
            <a:pPr rtl="0"/>
            <a:endParaRPr lang="tr-TR" dirty="0"/>
          </a:p>
          <a:p>
            <a:pPr rtl="0"/>
            <a:endParaRPr lang="tr-TR" dirty="0"/>
          </a:p>
          <a:p>
            <a:pPr rtl="0"/>
            <a:endParaRPr lang="tr-TR" dirty="0"/>
          </a:p>
          <a:p>
            <a:pPr marL="0" indent="0" rtl="0">
              <a:buNone/>
            </a:pP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94F6F88-6D94-4F76-9A29-9C434E4CD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tr-TR" noProof="0" smtClean="0"/>
              <a:t>2</a:t>
            </a:fld>
            <a:endParaRPr lang="tr-TR" noProof="0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BA91FED9-13AD-4D65-BEB2-121D7E07E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388" y="397312"/>
            <a:ext cx="3238970" cy="563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50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08724" y="172549"/>
            <a:ext cx="9067799" cy="596078"/>
          </a:xfrm>
        </p:spPr>
        <p:txBody>
          <a:bodyPr rtlCol="0" anchor="t"/>
          <a:lstStyle/>
          <a:p>
            <a:pPr rtl="0"/>
            <a:r>
              <a:rPr lang="tr-TR" dirty="0"/>
              <a:t>Montaj Adımları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08724" y="767813"/>
            <a:ext cx="11375469" cy="2661187"/>
          </a:xfrm>
        </p:spPr>
        <p:txBody>
          <a:bodyPr rtlCol="0">
            <a:normAutofit/>
          </a:bodyPr>
          <a:lstStyle/>
          <a:p>
            <a:pPr rtl="0">
              <a:buFont typeface="Courier New" panose="02070309020205020404" pitchFamily="49" charset="0"/>
              <a:buChar char="o"/>
            </a:pPr>
            <a:r>
              <a:rPr lang="tr-TR" sz="1800" dirty="0">
                <a:solidFill>
                  <a:srgbClr val="2D2E2D"/>
                </a:solidFill>
                <a:latin typeface="Arial"/>
              </a:rPr>
              <a:t>2</a:t>
            </a:r>
            <a:r>
              <a:rPr kumimoji="0" lang="tr-TR" sz="1800" b="0" i="0" u="none" strike="noStrike" kern="1200" cap="none" spc="0" normalizeH="0" baseline="0" noProof="0" dirty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 Adım devam</a:t>
            </a:r>
          </a:p>
          <a:p>
            <a:pPr marL="617220" marR="0" lvl="1" indent="-3429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D15A3E">
                  <a:lumMod val="75000"/>
                </a:srgbClr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tr-TR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Teflon bağlı yükün </a:t>
            </a:r>
            <a:r>
              <a:rPr lang="tr-TR" sz="1100" dirty="0">
                <a:solidFill>
                  <a:schemeClr val="bg2">
                    <a:lumMod val="75000"/>
                  </a:schemeClr>
                </a:solidFill>
                <a:latin typeface="Arial"/>
              </a:rPr>
              <a:t>yerleştirilmesi</a:t>
            </a:r>
          </a:p>
          <a:p>
            <a:pPr marL="617220" lvl="1" indent="-342900">
              <a:buFont typeface="+mj-lt"/>
              <a:buAutoNum type="arabicPeriod"/>
            </a:pPr>
            <a:r>
              <a:rPr lang="tr-TR" sz="1100" dirty="0">
                <a:solidFill>
                  <a:schemeClr val="bg2">
                    <a:lumMod val="75000"/>
                  </a:schemeClr>
                </a:solidFill>
                <a:latin typeface="Arial"/>
              </a:rPr>
              <a:t>Üst </a:t>
            </a:r>
            <a:r>
              <a:rPr lang="tr-TR" sz="1100" dirty="0" err="1">
                <a:solidFill>
                  <a:schemeClr val="bg2">
                    <a:lumMod val="75000"/>
                  </a:schemeClr>
                </a:solidFill>
                <a:latin typeface="Arial"/>
              </a:rPr>
              <a:t>kapton</a:t>
            </a:r>
            <a:r>
              <a:rPr lang="tr-TR" sz="1100" dirty="0">
                <a:solidFill>
                  <a:schemeClr val="bg2">
                    <a:lumMod val="75000"/>
                  </a:schemeClr>
                </a:solidFill>
                <a:latin typeface="Arial"/>
              </a:rPr>
              <a:t> sarılı HV </a:t>
            </a:r>
            <a:r>
              <a:rPr lang="tr-TR" sz="1100" dirty="0" err="1">
                <a:solidFill>
                  <a:schemeClr val="bg2">
                    <a:lumMod val="75000"/>
                  </a:schemeClr>
                </a:solidFill>
                <a:latin typeface="Arial"/>
              </a:rPr>
              <a:t>flanşın</a:t>
            </a:r>
            <a:r>
              <a:rPr lang="tr-TR" sz="1100" dirty="0">
                <a:solidFill>
                  <a:schemeClr val="bg2">
                    <a:lumMod val="75000"/>
                  </a:schemeClr>
                </a:solidFill>
                <a:latin typeface="Arial"/>
              </a:rPr>
              <a:t> takılması</a:t>
            </a:r>
          </a:p>
          <a:p>
            <a:pPr marL="617220" lvl="1" indent="-342900">
              <a:buFont typeface="+mj-lt"/>
              <a:buAutoNum type="arabicPeriod"/>
            </a:pPr>
            <a:r>
              <a:rPr kumimoji="0" lang="tr-TR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Teflon </a:t>
            </a:r>
            <a:r>
              <a:rPr lang="tr-TR" sz="1100" dirty="0">
                <a:solidFill>
                  <a:schemeClr val="bg2">
                    <a:lumMod val="75000"/>
                  </a:schemeClr>
                </a:solidFill>
                <a:latin typeface="Arial"/>
              </a:rPr>
              <a:t>bağlı </a:t>
            </a:r>
            <a:r>
              <a:rPr lang="tr-TR" sz="1100" dirty="0" err="1">
                <a:solidFill>
                  <a:schemeClr val="bg2">
                    <a:lumMod val="75000"/>
                  </a:schemeClr>
                </a:solidFill>
                <a:latin typeface="Arial"/>
              </a:rPr>
              <a:t>flanşın</a:t>
            </a:r>
            <a:r>
              <a:rPr lang="tr-TR" sz="1100" dirty="0">
                <a:solidFill>
                  <a:schemeClr val="bg2">
                    <a:lumMod val="75000"/>
                  </a:schemeClr>
                </a:solidFill>
                <a:latin typeface="Arial"/>
              </a:rPr>
              <a:t> </a:t>
            </a:r>
            <a:r>
              <a:rPr kumimoji="0" lang="tr-TR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takılması</a:t>
            </a:r>
          </a:p>
          <a:p>
            <a:pPr marL="617220" lvl="1" indent="-342900">
              <a:buFont typeface="+mj-lt"/>
              <a:buAutoNum type="arabicPeriod"/>
            </a:pPr>
            <a:r>
              <a:rPr kumimoji="0" lang="tr-TR" b="0" i="0" u="none" strike="noStrike" kern="1200" cap="none" spc="0" normalizeH="0" baseline="0" noProof="0" dirty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</a:t>
            </a:r>
            <a:r>
              <a:rPr lang="tr-TR" dirty="0" err="1">
                <a:solidFill>
                  <a:srgbClr val="2D2E2D"/>
                </a:solidFill>
                <a:latin typeface="Arial"/>
              </a:rPr>
              <a:t>flon</a:t>
            </a:r>
            <a:r>
              <a:rPr lang="tr-TR" dirty="0">
                <a:solidFill>
                  <a:srgbClr val="2D2E2D"/>
                </a:solidFill>
                <a:latin typeface="Arial"/>
              </a:rPr>
              <a:t> halkanın havalandırma borusuna yerleştirilmesi**</a:t>
            </a:r>
            <a:endParaRPr kumimoji="0" lang="tr-TR" b="0" i="0" u="none" strike="noStrike" kern="1200" cap="none" spc="0" normalizeH="0" baseline="0" noProof="0" dirty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617220" lvl="1" indent="-342900">
              <a:buFont typeface="+mj-lt"/>
              <a:buAutoNum type="arabicPeriod"/>
            </a:pPr>
            <a:endParaRPr lang="tr-TR" sz="1800" dirty="0">
              <a:solidFill>
                <a:srgbClr val="2D2E2D"/>
              </a:solidFill>
              <a:latin typeface="Arial"/>
            </a:endParaRPr>
          </a:p>
          <a:p>
            <a:pPr marL="617220" lvl="1" indent="-342900">
              <a:buFont typeface="+mj-lt"/>
              <a:buAutoNum type="arabicPeriod"/>
            </a:pPr>
            <a:endParaRPr lang="tr-TR" dirty="0">
              <a:solidFill>
                <a:srgbClr val="2D2E2D"/>
              </a:solidFill>
              <a:latin typeface="Arial"/>
            </a:endParaRPr>
          </a:p>
          <a:p>
            <a:pPr rtl="0"/>
            <a:endParaRPr lang="tr-TR" sz="1800" dirty="0"/>
          </a:p>
          <a:p>
            <a:pPr rtl="0"/>
            <a:endParaRPr lang="tr-TR" sz="1800" dirty="0"/>
          </a:p>
          <a:p>
            <a:pPr rtl="0"/>
            <a:endParaRPr lang="tr-TR" sz="1800" dirty="0"/>
          </a:p>
          <a:p>
            <a:pPr algn="just" rtl="0"/>
            <a:endParaRPr lang="tr-TR" sz="1800" dirty="0"/>
          </a:p>
          <a:p>
            <a:pPr marL="0" indent="0" rtl="0">
              <a:buNone/>
            </a:pPr>
            <a:endParaRPr lang="tr-TR" sz="1800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94F6F88-6D94-4F76-9A29-9C434E4CD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tr-TR" noProof="0" smtClean="0"/>
              <a:t>20</a:t>
            </a:fld>
            <a:endParaRPr lang="tr-TR" noProof="0" dirty="0"/>
          </a:p>
        </p:txBody>
      </p:sp>
      <p:grpSp>
        <p:nvGrpSpPr>
          <p:cNvPr id="11" name="Grup 10">
            <a:extLst>
              <a:ext uri="{FF2B5EF4-FFF2-40B4-BE49-F238E27FC236}">
                <a16:creationId xmlns:a16="http://schemas.microsoft.com/office/drawing/2014/main" id="{5611E668-B9C9-4D43-B867-E67F45213242}"/>
              </a:ext>
            </a:extLst>
          </p:cNvPr>
          <p:cNvGrpSpPr/>
          <p:nvPr/>
        </p:nvGrpSpPr>
        <p:grpSpPr>
          <a:xfrm>
            <a:off x="6661909" y="767813"/>
            <a:ext cx="2959170" cy="5285155"/>
            <a:chOff x="6661909" y="767813"/>
            <a:chExt cx="2959170" cy="5285155"/>
          </a:xfrm>
        </p:grpSpPr>
        <p:pic>
          <p:nvPicPr>
            <p:cNvPr id="7" name="Resim 6">
              <a:extLst>
                <a:ext uri="{FF2B5EF4-FFF2-40B4-BE49-F238E27FC236}">
                  <a16:creationId xmlns:a16="http://schemas.microsoft.com/office/drawing/2014/main" id="{C752ACCC-BE28-43A2-9B16-531E4302B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61909" y="767813"/>
              <a:ext cx="2959170" cy="5285155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54B00C3-B6EB-498F-BFB4-7E285CC119FE}"/>
                </a:ext>
              </a:extLst>
            </p:cNvPr>
            <p:cNvSpPr/>
            <p:nvPr/>
          </p:nvSpPr>
          <p:spPr>
            <a:xfrm>
              <a:off x="7275443" y="2314734"/>
              <a:ext cx="397566" cy="30052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4</a:t>
              </a:r>
            </a:p>
          </p:txBody>
        </p:sp>
      </p:grp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1D283EA0-E5B0-4B2E-8913-79E02F23F938}"/>
              </a:ext>
            </a:extLst>
          </p:cNvPr>
          <p:cNvSpPr txBox="1"/>
          <p:nvPr/>
        </p:nvSpPr>
        <p:spPr>
          <a:xfrm>
            <a:off x="9821101" y="1575186"/>
            <a:ext cx="2162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>
                <a:solidFill>
                  <a:srgbClr val="C00000"/>
                </a:solidFill>
              </a:rPr>
              <a:t>**elektrik arkını önler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108263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08724" y="172549"/>
            <a:ext cx="9067799" cy="596078"/>
          </a:xfrm>
        </p:spPr>
        <p:txBody>
          <a:bodyPr rtlCol="0" anchor="t"/>
          <a:lstStyle/>
          <a:p>
            <a:pPr rtl="0"/>
            <a:r>
              <a:rPr lang="tr-TR" dirty="0"/>
              <a:t>Montaj Adımları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08724" y="767813"/>
            <a:ext cx="11375469" cy="2661187"/>
          </a:xfrm>
        </p:spPr>
        <p:txBody>
          <a:bodyPr rtlCol="0">
            <a:normAutofit/>
          </a:bodyPr>
          <a:lstStyle/>
          <a:p>
            <a:pPr rtl="0">
              <a:buFont typeface="Courier New" panose="02070309020205020404" pitchFamily="49" charset="0"/>
              <a:buChar char="o"/>
            </a:pPr>
            <a:r>
              <a:rPr lang="tr-TR" sz="1800" dirty="0">
                <a:solidFill>
                  <a:srgbClr val="2D2E2D"/>
                </a:solidFill>
                <a:latin typeface="Arial"/>
              </a:rPr>
              <a:t>2</a:t>
            </a:r>
            <a:r>
              <a:rPr kumimoji="0" lang="tr-TR" sz="1800" b="0" i="0" u="none" strike="noStrike" kern="1200" cap="none" spc="0" normalizeH="0" baseline="0" noProof="0" dirty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 Adım devam</a:t>
            </a:r>
          </a:p>
          <a:p>
            <a:pPr marL="617220" marR="0" lvl="1" indent="-3429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D15A3E">
                  <a:lumMod val="75000"/>
                </a:srgbClr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tr-TR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Teflon bağlı yükün </a:t>
            </a:r>
            <a:r>
              <a:rPr lang="tr-TR" sz="1100" dirty="0">
                <a:solidFill>
                  <a:schemeClr val="bg2">
                    <a:lumMod val="75000"/>
                  </a:schemeClr>
                </a:solidFill>
                <a:latin typeface="Arial"/>
              </a:rPr>
              <a:t>yerleştirilmesi</a:t>
            </a:r>
          </a:p>
          <a:p>
            <a:pPr marL="617220" lvl="1" indent="-342900">
              <a:buFont typeface="+mj-lt"/>
              <a:buAutoNum type="arabicPeriod"/>
            </a:pPr>
            <a:r>
              <a:rPr lang="tr-TR" sz="1100" dirty="0">
                <a:solidFill>
                  <a:schemeClr val="bg2">
                    <a:lumMod val="75000"/>
                  </a:schemeClr>
                </a:solidFill>
                <a:latin typeface="Arial"/>
              </a:rPr>
              <a:t>Üst </a:t>
            </a:r>
            <a:r>
              <a:rPr lang="tr-TR" sz="1100" dirty="0" err="1">
                <a:solidFill>
                  <a:schemeClr val="bg2">
                    <a:lumMod val="75000"/>
                  </a:schemeClr>
                </a:solidFill>
                <a:latin typeface="Arial"/>
              </a:rPr>
              <a:t>kapton</a:t>
            </a:r>
            <a:r>
              <a:rPr lang="tr-TR" sz="1100" dirty="0">
                <a:solidFill>
                  <a:schemeClr val="bg2">
                    <a:lumMod val="75000"/>
                  </a:schemeClr>
                </a:solidFill>
                <a:latin typeface="Arial"/>
              </a:rPr>
              <a:t> sarılı HV </a:t>
            </a:r>
            <a:r>
              <a:rPr lang="tr-TR" sz="1100" dirty="0" err="1">
                <a:solidFill>
                  <a:schemeClr val="bg2">
                    <a:lumMod val="75000"/>
                  </a:schemeClr>
                </a:solidFill>
                <a:latin typeface="Arial"/>
              </a:rPr>
              <a:t>flanşın</a:t>
            </a:r>
            <a:r>
              <a:rPr lang="tr-TR" sz="1100" dirty="0">
                <a:solidFill>
                  <a:schemeClr val="bg2">
                    <a:lumMod val="75000"/>
                  </a:schemeClr>
                </a:solidFill>
                <a:latin typeface="Arial"/>
              </a:rPr>
              <a:t> takılması</a:t>
            </a:r>
          </a:p>
          <a:p>
            <a:pPr marL="617220" lvl="1" indent="-342900">
              <a:buFont typeface="+mj-lt"/>
              <a:buAutoNum type="arabicPeriod"/>
            </a:pPr>
            <a:r>
              <a:rPr kumimoji="0" lang="tr-TR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Teflon </a:t>
            </a:r>
            <a:r>
              <a:rPr lang="tr-TR" sz="1100" dirty="0">
                <a:solidFill>
                  <a:schemeClr val="bg2">
                    <a:lumMod val="75000"/>
                  </a:schemeClr>
                </a:solidFill>
                <a:latin typeface="Arial"/>
              </a:rPr>
              <a:t>bağlı </a:t>
            </a:r>
            <a:r>
              <a:rPr lang="tr-TR" sz="1100" dirty="0" err="1">
                <a:solidFill>
                  <a:schemeClr val="bg2">
                    <a:lumMod val="75000"/>
                  </a:schemeClr>
                </a:solidFill>
                <a:latin typeface="Arial"/>
              </a:rPr>
              <a:t>flanşın</a:t>
            </a:r>
            <a:r>
              <a:rPr lang="tr-TR" sz="1100" dirty="0">
                <a:solidFill>
                  <a:schemeClr val="bg2">
                    <a:lumMod val="75000"/>
                  </a:schemeClr>
                </a:solidFill>
                <a:latin typeface="Arial"/>
              </a:rPr>
              <a:t> </a:t>
            </a:r>
            <a:r>
              <a:rPr kumimoji="0" lang="tr-TR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takılması</a:t>
            </a:r>
          </a:p>
          <a:p>
            <a:pPr marL="617220" lvl="1" indent="-342900">
              <a:buFont typeface="+mj-lt"/>
              <a:buAutoNum type="arabicPeriod"/>
            </a:pPr>
            <a:r>
              <a:rPr kumimoji="0" lang="tr-TR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</a:t>
            </a:r>
            <a:r>
              <a:rPr lang="tr-TR" sz="1100" dirty="0" err="1">
                <a:solidFill>
                  <a:schemeClr val="bg2">
                    <a:lumMod val="75000"/>
                  </a:schemeClr>
                </a:solidFill>
                <a:latin typeface="Arial"/>
              </a:rPr>
              <a:t>flon</a:t>
            </a:r>
            <a:r>
              <a:rPr lang="tr-TR" sz="1100" dirty="0">
                <a:solidFill>
                  <a:schemeClr val="bg2">
                    <a:lumMod val="75000"/>
                  </a:schemeClr>
                </a:solidFill>
                <a:latin typeface="Arial"/>
              </a:rPr>
              <a:t> halkanın havalandırma borusuna yerleştirilmesi</a:t>
            </a:r>
          </a:p>
          <a:p>
            <a:pPr marL="617220" lvl="1" indent="-342900">
              <a:buFont typeface="+mj-lt"/>
              <a:buAutoNum type="arabicPeriod"/>
            </a:pPr>
            <a:r>
              <a:rPr kumimoji="0" lang="tr-TR" sz="1800" b="0" i="0" u="none" strike="noStrike" kern="1200" cap="none" spc="0" normalizeH="0" baseline="0" noProof="0" dirty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Alt </a:t>
            </a:r>
            <a:r>
              <a:rPr kumimoji="0" lang="tr-T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kapton</a:t>
            </a:r>
            <a:r>
              <a:rPr kumimoji="0" lang="tr-TR" sz="1800" b="0" i="0" u="none" strike="noStrike" kern="1200" cap="none" spc="0" normalizeH="0" baseline="0" noProof="0" dirty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kaplı </a:t>
            </a:r>
            <a:r>
              <a:rPr kumimoji="0" lang="tr-T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flanşın</a:t>
            </a:r>
            <a:r>
              <a:rPr kumimoji="0" lang="tr-TR" sz="1800" b="0" i="0" u="none" strike="noStrike" kern="1200" cap="none" spc="0" normalizeH="0" baseline="0" noProof="0" dirty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takılması</a:t>
            </a:r>
            <a:endParaRPr kumimoji="0" lang="tr-TR" b="0" i="0" u="none" strike="noStrike" kern="1200" cap="none" spc="0" normalizeH="0" baseline="0" noProof="0" dirty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617220" lvl="1" indent="-342900">
              <a:buFont typeface="+mj-lt"/>
              <a:buAutoNum type="arabicPeriod"/>
            </a:pPr>
            <a:endParaRPr lang="tr-TR" sz="1800" dirty="0">
              <a:solidFill>
                <a:srgbClr val="2D2E2D"/>
              </a:solidFill>
              <a:latin typeface="Arial"/>
            </a:endParaRPr>
          </a:p>
          <a:p>
            <a:pPr marL="617220" lvl="1" indent="-342900">
              <a:buFont typeface="+mj-lt"/>
              <a:buAutoNum type="arabicPeriod"/>
            </a:pPr>
            <a:endParaRPr lang="tr-TR" dirty="0">
              <a:solidFill>
                <a:srgbClr val="2D2E2D"/>
              </a:solidFill>
              <a:latin typeface="Arial"/>
            </a:endParaRPr>
          </a:p>
          <a:p>
            <a:pPr rtl="0"/>
            <a:endParaRPr lang="tr-TR" sz="1800" dirty="0"/>
          </a:p>
          <a:p>
            <a:pPr rtl="0"/>
            <a:endParaRPr lang="tr-TR" sz="1800" dirty="0"/>
          </a:p>
          <a:p>
            <a:pPr rtl="0"/>
            <a:endParaRPr lang="tr-TR" sz="1800" dirty="0"/>
          </a:p>
          <a:p>
            <a:pPr algn="just" rtl="0"/>
            <a:endParaRPr lang="tr-TR" sz="1800" dirty="0"/>
          </a:p>
          <a:p>
            <a:pPr marL="0" indent="0" rtl="0">
              <a:buNone/>
            </a:pPr>
            <a:endParaRPr lang="tr-TR" sz="1800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94F6F88-6D94-4F76-9A29-9C434E4CD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tr-TR" noProof="0" smtClean="0"/>
              <a:t>21</a:t>
            </a:fld>
            <a:endParaRPr lang="tr-TR" noProof="0" dirty="0"/>
          </a:p>
        </p:txBody>
      </p:sp>
      <p:grpSp>
        <p:nvGrpSpPr>
          <p:cNvPr id="13" name="Grup 12">
            <a:extLst>
              <a:ext uri="{FF2B5EF4-FFF2-40B4-BE49-F238E27FC236}">
                <a16:creationId xmlns:a16="http://schemas.microsoft.com/office/drawing/2014/main" id="{8E739239-F6C8-4E44-9E25-41BE031A7281}"/>
              </a:ext>
            </a:extLst>
          </p:cNvPr>
          <p:cNvGrpSpPr/>
          <p:nvPr/>
        </p:nvGrpSpPr>
        <p:grpSpPr>
          <a:xfrm>
            <a:off x="4888951" y="2057351"/>
            <a:ext cx="4504151" cy="3933825"/>
            <a:chOff x="5397155" y="1882963"/>
            <a:chExt cx="4504151" cy="3933825"/>
          </a:xfrm>
        </p:grpSpPr>
        <p:pic>
          <p:nvPicPr>
            <p:cNvPr id="6" name="Resim 5">
              <a:extLst>
                <a:ext uri="{FF2B5EF4-FFF2-40B4-BE49-F238E27FC236}">
                  <a16:creationId xmlns:a16="http://schemas.microsoft.com/office/drawing/2014/main" id="{2C7DC932-7D98-4F44-9DC3-8B0811607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7155" y="1882963"/>
              <a:ext cx="2219325" cy="3933825"/>
            </a:xfrm>
            <a:prstGeom prst="rect">
              <a:avLst/>
            </a:prstGeom>
          </p:spPr>
        </p:pic>
        <p:pic>
          <p:nvPicPr>
            <p:cNvPr id="10" name="Resim 9">
              <a:extLst>
                <a:ext uri="{FF2B5EF4-FFF2-40B4-BE49-F238E27FC236}">
                  <a16:creationId xmlns:a16="http://schemas.microsoft.com/office/drawing/2014/main" id="{0E0807BB-AC60-4147-ABAF-7A60F7ED2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81981" y="1940113"/>
              <a:ext cx="2219325" cy="3876675"/>
            </a:xfrm>
            <a:prstGeom prst="rect">
              <a:avLst/>
            </a:prstGeom>
          </p:spPr>
        </p:pic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8AEE0FE-71FE-4086-B78C-8379D4369993}"/>
                </a:ext>
              </a:extLst>
            </p:cNvPr>
            <p:cNvSpPr/>
            <p:nvPr/>
          </p:nvSpPr>
          <p:spPr>
            <a:xfrm>
              <a:off x="8219384" y="3084444"/>
              <a:ext cx="477078" cy="3445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5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E5F4C7D-61F8-41D2-8B15-4C72A905D0C5}"/>
                </a:ext>
              </a:extLst>
            </p:cNvPr>
            <p:cNvSpPr/>
            <p:nvPr/>
          </p:nvSpPr>
          <p:spPr>
            <a:xfrm>
              <a:off x="6725478" y="2537791"/>
              <a:ext cx="477078" cy="3445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5</a:t>
              </a:r>
            </a:p>
          </p:txBody>
        </p:sp>
      </p:grpSp>
      <p:pic>
        <p:nvPicPr>
          <p:cNvPr id="17" name="Resim 16">
            <a:extLst>
              <a:ext uri="{FF2B5EF4-FFF2-40B4-BE49-F238E27FC236}">
                <a16:creationId xmlns:a16="http://schemas.microsoft.com/office/drawing/2014/main" id="{173A5730-A6AB-40D3-9885-421992D420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8603" y="1857326"/>
            <a:ext cx="2390775" cy="4133850"/>
          </a:xfrm>
          <a:prstGeom prst="rect">
            <a:avLst/>
          </a:prstGeom>
        </p:spPr>
      </p:pic>
      <p:sp>
        <p:nvSpPr>
          <p:cNvPr id="18" name="Metin kutusu 17">
            <a:extLst>
              <a:ext uri="{FF2B5EF4-FFF2-40B4-BE49-F238E27FC236}">
                <a16:creationId xmlns:a16="http://schemas.microsoft.com/office/drawing/2014/main" id="{6E852673-C814-4891-A39E-FE587034CD22}"/>
              </a:ext>
            </a:extLst>
          </p:cNvPr>
          <p:cNvSpPr txBox="1"/>
          <p:nvPr/>
        </p:nvSpPr>
        <p:spPr>
          <a:xfrm>
            <a:off x="9687203" y="1554186"/>
            <a:ext cx="2162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>
                <a:solidFill>
                  <a:srgbClr val="C00000"/>
                </a:solidFill>
              </a:rPr>
              <a:t>Üstten görünüm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209234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08724" y="172549"/>
            <a:ext cx="9067799" cy="596078"/>
          </a:xfrm>
        </p:spPr>
        <p:txBody>
          <a:bodyPr rtlCol="0" anchor="t"/>
          <a:lstStyle/>
          <a:p>
            <a:pPr rtl="0"/>
            <a:r>
              <a:rPr lang="tr-TR" dirty="0"/>
              <a:t>Montaj Adımları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08724" y="767813"/>
            <a:ext cx="11375469" cy="2661187"/>
          </a:xfrm>
        </p:spPr>
        <p:txBody>
          <a:bodyPr rtlCol="0">
            <a:normAutofit/>
          </a:bodyPr>
          <a:lstStyle/>
          <a:p>
            <a:pPr rtl="0">
              <a:buFont typeface="Courier New" panose="02070309020205020404" pitchFamily="49" charset="0"/>
              <a:buChar char="o"/>
            </a:pPr>
            <a:r>
              <a:rPr lang="tr-TR" sz="1800" dirty="0">
                <a:solidFill>
                  <a:srgbClr val="2D2E2D"/>
                </a:solidFill>
                <a:latin typeface="Arial"/>
              </a:rPr>
              <a:t>3</a:t>
            </a:r>
            <a:r>
              <a:rPr kumimoji="0" lang="tr-TR" sz="1800" b="0" i="0" u="none" strike="noStrike" kern="1200" cap="none" spc="0" normalizeH="0" baseline="0" noProof="0" dirty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 Adım </a:t>
            </a:r>
          </a:p>
          <a:p>
            <a:pPr marL="617220" lvl="1" indent="-342900">
              <a:buFont typeface="+mj-lt"/>
              <a:buAutoNum type="arabicPeriod"/>
            </a:pPr>
            <a:r>
              <a:rPr kumimoji="0" lang="tr-TR" sz="1800" b="0" i="0" u="none" strike="noStrike" kern="1200" cap="none" spc="0" normalizeH="0" baseline="0" noProof="0" dirty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Tüpün yerleştirilmesi***</a:t>
            </a:r>
            <a:endParaRPr kumimoji="0" lang="tr-TR" b="0" i="0" u="none" strike="noStrike" kern="1200" cap="none" spc="0" normalizeH="0" baseline="0" noProof="0" dirty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617220" lvl="1" indent="-342900">
              <a:buFont typeface="+mj-lt"/>
              <a:buAutoNum type="arabicPeriod"/>
            </a:pPr>
            <a:endParaRPr lang="tr-TR" sz="1800" dirty="0">
              <a:solidFill>
                <a:srgbClr val="2D2E2D"/>
              </a:solidFill>
              <a:latin typeface="Arial"/>
            </a:endParaRPr>
          </a:p>
          <a:p>
            <a:pPr marL="617220" lvl="1" indent="-342900">
              <a:buFont typeface="+mj-lt"/>
              <a:buAutoNum type="arabicPeriod"/>
            </a:pPr>
            <a:endParaRPr lang="tr-TR" dirty="0">
              <a:solidFill>
                <a:srgbClr val="2D2E2D"/>
              </a:solidFill>
              <a:latin typeface="Arial"/>
            </a:endParaRPr>
          </a:p>
          <a:p>
            <a:pPr rtl="0"/>
            <a:endParaRPr lang="tr-TR" sz="1800" dirty="0"/>
          </a:p>
          <a:p>
            <a:pPr rtl="0"/>
            <a:endParaRPr lang="tr-TR" sz="1800" dirty="0"/>
          </a:p>
          <a:p>
            <a:pPr rtl="0"/>
            <a:endParaRPr lang="tr-TR" sz="1800" dirty="0"/>
          </a:p>
          <a:p>
            <a:pPr algn="just" rtl="0"/>
            <a:endParaRPr lang="tr-TR" sz="1800" dirty="0"/>
          </a:p>
          <a:p>
            <a:pPr marL="0" indent="0" rtl="0">
              <a:buNone/>
            </a:pPr>
            <a:endParaRPr lang="tr-TR" sz="1800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94F6F88-6D94-4F76-9A29-9C434E4CD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tr-TR" noProof="0" smtClean="0"/>
              <a:t>22</a:t>
            </a:fld>
            <a:endParaRPr lang="tr-TR" noProof="0" dirty="0"/>
          </a:p>
        </p:txBody>
      </p: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6E852673-C814-4891-A39E-FE587034CD22}"/>
              </a:ext>
            </a:extLst>
          </p:cNvPr>
          <p:cNvSpPr txBox="1"/>
          <p:nvPr/>
        </p:nvSpPr>
        <p:spPr>
          <a:xfrm>
            <a:off x="7552186" y="470588"/>
            <a:ext cx="327894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>
                <a:solidFill>
                  <a:srgbClr val="C00000"/>
                </a:solidFill>
              </a:rPr>
              <a:t>**Tüpü yerleştirdikten sonra(havalandırma borusunu yukarı ittikten sonra tüpü yan tutarak yerleştireceğiz) havalandırma borusunu aşağı doğru iterek tüpün üzerine oturtuyoruz ve ardından </a:t>
            </a:r>
            <a:r>
              <a:rPr lang="tr-TR" sz="1400" dirty="0">
                <a:solidFill>
                  <a:srgbClr val="C00000"/>
                </a:solidFill>
                <a:latin typeface="Arial"/>
              </a:rPr>
              <a:t>tüpün sıkma bileziğinin vidasını sıkıyoruz</a:t>
            </a:r>
            <a:endParaRPr lang="tr-TR" sz="1400" dirty="0">
              <a:solidFill>
                <a:srgbClr val="C00000"/>
              </a:solidFill>
            </a:endParaRPr>
          </a:p>
        </p:txBody>
      </p:sp>
      <p:grpSp>
        <p:nvGrpSpPr>
          <p:cNvPr id="11" name="Grup 10">
            <a:extLst>
              <a:ext uri="{FF2B5EF4-FFF2-40B4-BE49-F238E27FC236}">
                <a16:creationId xmlns:a16="http://schemas.microsoft.com/office/drawing/2014/main" id="{3D7BA3DA-53CC-4E6A-AF41-F7569F9690AF}"/>
              </a:ext>
            </a:extLst>
          </p:cNvPr>
          <p:cNvGrpSpPr/>
          <p:nvPr/>
        </p:nvGrpSpPr>
        <p:grpSpPr>
          <a:xfrm>
            <a:off x="428867" y="1902050"/>
            <a:ext cx="5174527" cy="3683958"/>
            <a:chOff x="4993828" y="782279"/>
            <a:chExt cx="6181831" cy="5383737"/>
          </a:xfrm>
        </p:grpSpPr>
        <p:pic>
          <p:nvPicPr>
            <p:cNvPr id="7" name="Resim 6">
              <a:extLst>
                <a:ext uri="{FF2B5EF4-FFF2-40B4-BE49-F238E27FC236}">
                  <a16:creationId xmlns:a16="http://schemas.microsoft.com/office/drawing/2014/main" id="{A68DCC1E-8B89-465C-AE21-518D2060F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3828" y="782279"/>
              <a:ext cx="3033091" cy="5383737"/>
            </a:xfrm>
            <a:prstGeom prst="rect">
              <a:avLst/>
            </a:prstGeom>
          </p:spPr>
        </p:pic>
        <p:pic>
          <p:nvPicPr>
            <p:cNvPr id="8" name="Resim 7">
              <a:extLst>
                <a:ext uri="{FF2B5EF4-FFF2-40B4-BE49-F238E27FC236}">
                  <a16:creationId xmlns:a16="http://schemas.microsoft.com/office/drawing/2014/main" id="{82A3B87B-41F6-4CB5-80B8-5B706DB05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42568" y="782279"/>
              <a:ext cx="3033091" cy="5307908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6588305-E882-4867-B14D-3AF57CB3580C}"/>
                </a:ext>
              </a:extLst>
            </p:cNvPr>
            <p:cNvSpPr/>
            <p:nvPr/>
          </p:nvSpPr>
          <p:spPr>
            <a:xfrm>
              <a:off x="9725374" y="2663496"/>
              <a:ext cx="424070" cy="3313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3CBB2A9-FE87-4BA1-ABA5-71396928968A}"/>
                </a:ext>
              </a:extLst>
            </p:cNvPr>
            <p:cNvSpPr/>
            <p:nvPr/>
          </p:nvSpPr>
          <p:spPr>
            <a:xfrm>
              <a:off x="6096000" y="3692959"/>
              <a:ext cx="424070" cy="3313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1</a:t>
              </a:r>
            </a:p>
          </p:txBody>
        </p:sp>
      </p:grpSp>
      <p:pic>
        <p:nvPicPr>
          <p:cNvPr id="19" name="Resim 18">
            <a:extLst>
              <a:ext uri="{FF2B5EF4-FFF2-40B4-BE49-F238E27FC236}">
                <a16:creationId xmlns:a16="http://schemas.microsoft.com/office/drawing/2014/main" id="{01EF8D35-654D-41D6-9962-F49D21967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7997" y="2229865"/>
            <a:ext cx="5864709" cy="326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15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08724" y="172549"/>
            <a:ext cx="9067799" cy="596078"/>
          </a:xfrm>
        </p:spPr>
        <p:txBody>
          <a:bodyPr rtlCol="0" anchor="t"/>
          <a:lstStyle/>
          <a:p>
            <a:pPr rtl="0"/>
            <a:r>
              <a:rPr lang="tr-TR" dirty="0"/>
              <a:t>Montaj Adımları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08724" y="767813"/>
            <a:ext cx="11375469" cy="2661187"/>
          </a:xfrm>
        </p:spPr>
        <p:txBody>
          <a:bodyPr rtlCol="0">
            <a:normAutofit/>
          </a:bodyPr>
          <a:lstStyle/>
          <a:p>
            <a:pPr rtl="0">
              <a:buFont typeface="Courier New" panose="02070309020205020404" pitchFamily="49" charset="0"/>
              <a:buChar char="o"/>
            </a:pPr>
            <a:r>
              <a:rPr lang="tr-TR" sz="1800" dirty="0">
                <a:solidFill>
                  <a:srgbClr val="2D2E2D"/>
                </a:solidFill>
                <a:latin typeface="Arial"/>
              </a:rPr>
              <a:t>4</a:t>
            </a:r>
            <a:r>
              <a:rPr kumimoji="0" lang="tr-TR" sz="1800" b="0" i="0" u="none" strike="noStrike" kern="1200" cap="none" spc="0" normalizeH="0" baseline="0" noProof="0" dirty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 Adım </a:t>
            </a:r>
          </a:p>
          <a:p>
            <a:pPr marL="617220" lvl="1" indent="-342900">
              <a:buFont typeface="+mj-lt"/>
              <a:buAutoNum type="arabicPeriod"/>
            </a:pPr>
            <a:r>
              <a:rPr kumimoji="0" lang="tr-TR" sz="1800" b="0" i="0" u="none" strike="noStrike" kern="1200" cap="none" spc="0" normalizeH="0" baseline="0" noProof="0" dirty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Yüksek gerilim geçiş bobininin takılması</a:t>
            </a:r>
          </a:p>
          <a:p>
            <a:pPr marL="617220" lvl="1" indent="-342900">
              <a:buFont typeface="+mj-lt"/>
              <a:buAutoNum type="arabicPeriod"/>
            </a:pPr>
            <a:r>
              <a:rPr lang="tr-TR" dirty="0">
                <a:solidFill>
                  <a:srgbClr val="2D2E2D"/>
                </a:solidFill>
                <a:latin typeface="Arial"/>
              </a:rPr>
              <a:t>Yüksek gerilim kablolarının takılması</a:t>
            </a:r>
          </a:p>
          <a:p>
            <a:pPr rtl="0"/>
            <a:endParaRPr lang="tr-TR" sz="1800" dirty="0"/>
          </a:p>
          <a:p>
            <a:pPr rtl="0"/>
            <a:endParaRPr lang="tr-TR" sz="1800" dirty="0"/>
          </a:p>
          <a:p>
            <a:pPr rtl="0"/>
            <a:endParaRPr lang="tr-TR" sz="1800" dirty="0"/>
          </a:p>
          <a:p>
            <a:pPr algn="just" rtl="0"/>
            <a:endParaRPr lang="tr-TR" sz="1800" dirty="0"/>
          </a:p>
          <a:p>
            <a:pPr marL="0" indent="0" rtl="0">
              <a:buNone/>
            </a:pPr>
            <a:endParaRPr lang="tr-TR" sz="1800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94F6F88-6D94-4F76-9A29-9C434E4CD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tr-TR" noProof="0" smtClean="0"/>
              <a:t>23</a:t>
            </a:fld>
            <a:endParaRPr lang="tr-TR" noProof="0" dirty="0"/>
          </a:p>
        </p:txBody>
      </p:sp>
      <p:grpSp>
        <p:nvGrpSpPr>
          <p:cNvPr id="26" name="Grup 25">
            <a:extLst>
              <a:ext uri="{FF2B5EF4-FFF2-40B4-BE49-F238E27FC236}">
                <a16:creationId xmlns:a16="http://schemas.microsoft.com/office/drawing/2014/main" id="{6AA70A6F-FC3D-4F70-B001-83BEF2CED657}"/>
              </a:ext>
            </a:extLst>
          </p:cNvPr>
          <p:cNvGrpSpPr/>
          <p:nvPr/>
        </p:nvGrpSpPr>
        <p:grpSpPr>
          <a:xfrm>
            <a:off x="734839" y="1921196"/>
            <a:ext cx="7446928" cy="4206135"/>
            <a:chOff x="1476961" y="1746162"/>
            <a:chExt cx="7446928" cy="4206135"/>
          </a:xfrm>
        </p:grpSpPr>
        <p:pic>
          <p:nvPicPr>
            <p:cNvPr id="6" name="Resim 5">
              <a:extLst>
                <a:ext uri="{FF2B5EF4-FFF2-40B4-BE49-F238E27FC236}">
                  <a16:creationId xmlns:a16="http://schemas.microsoft.com/office/drawing/2014/main" id="{0060685B-7B97-480D-92A5-D5A38A297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6961" y="1794805"/>
              <a:ext cx="2434467" cy="4157492"/>
            </a:xfrm>
            <a:prstGeom prst="rect">
              <a:avLst/>
            </a:prstGeom>
          </p:spPr>
        </p:pic>
        <p:pic>
          <p:nvPicPr>
            <p:cNvPr id="12" name="Resim 11">
              <a:extLst>
                <a:ext uri="{FF2B5EF4-FFF2-40B4-BE49-F238E27FC236}">
                  <a16:creationId xmlns:a16="http://schemas.microsoft.com/office/drawing/2014/main" id="{B02BB0F6-BB55-4F4D-91C3-394D28B4D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76700" y="1766610"/>
              <a:ext cx="2310848" cy="4185687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414EA17-FCBE-4961-9AB7-E1D4F5A335ED}"/>
                </a:ext>
              </a:extLst>
            </p:cNvPr>
            <p:cNvSpPr/>
            <p:nvPr/>
          </p:nvSpPr>
          <p:spPr>
            <a:xfrm>
              <a:off x="2425010" y="2927070"/>
              <a:ext cx="318052" cy="33130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1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4CF219A-C390-4EC4-8682-24B28F8F47AC}"/>
                </a:ext>
              </a:extLst>
            </p:cNvPr>
            <p:cNvSpPr/>
            <p:nvPr/>
          </p:nvSpPr>
          <p:spPr>
            <a:xfrm>
              <a:off x="4407244" y="3326295"/>
              <a:ext cx="376791" cy="3147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1</a:t>
              </a:r>
            </a:p>
          </p:txBody>
        </p:sp>
        <p:pic>
          <p:nvPicPr>
            <p:cNvPr id="20" name="Resim 19">
              <a:extLst>
                <a:ext uri="{FF2B5EF4-FFF2-40B4-BE49-F238E27FC236}">
                  <a16:creationId xmlns:a16="http://schemas.microsoft.com/office/drawing/2014/main" id="{318B26FB-9D73-42A8-86B5-D41DD087B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13041" y="1746162"/>
              <a:ext cx="2310848" cy="4121190"/>
            </a:xfrm>
            <a:prstGeom prst="rect">
              <a:avLst/>
            </a:prstGeom>
          </p:spPr>
        </p:pic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6EF5C08-6125-43DB-AE15-823AFCCFC501}"/>
                </a:ext>
              </a:extLst>
            </p:cNvPr>
            <p:cNvSpPr/>
            <p:nvPr/>
          </p:nvSpPr>
          <p:spPr>
            <a:xfrm>
              <a:off x="7529304" y="3041373"/>
              <a:ext cx="376791" cy="3147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2</a:t>
              </a:r>
            </a:p>
          </p:txBody>
        </p:sp>
      </p:grpSp>
      <p:pic>
        <p:nvPicPr>
          <p:cNvPr id="28" name="Resim 27">
            <a:extLst>
              <a:ext uri="{FF2B5EF4-FFF2-40B4-BE49-F238E27FC236}">
                <a16:creationId xmlns:a16="http://schemas.microsoft.com/office/drawing/2014/main" id="{509FFCF4-15AD-4ACA-83C5-65BE5BE251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7220" y="1323359"/>
            <a:ext cx="2711520" cy="480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76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08724" y="172549"/>
            <a:ext cx="9067799" cy="596078"/>
          </a:xfrm>
        </p:spPr>
        <p:txBody>
          <a:bodyPr rtlCol="0" anchor="t"/>
          <a:lstStyle/>
          <a:p>
            <a:pPr rtl="0"/>
            <a:r>
              <a:rPr lang="tr-TR" dirty="0"/>
              <a:t>Montaj Adımları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08724" y="767813"/>
            <a:ext cx="11375469" cy="2661187"/>
          </a:xfrm>
        </p:spPr>
        <p:txBody>
          <a:bodyPr rtlCol="0">
            <a:normAutofit/>
          </a:bodyPr>
          <a:lstStyle/>
          <a:p>
            <a:pPr rtl="0">
              <a:buFont typeface="Courier New" panose="02070309020205020404" pitchFamily="49" charset="0"/>
              <a:buChar char="o"/>
            </a:pPr>
            <a:r>
              <a:rPr lang="tr-TR" sz="1800" dirty="0">
                <a:solidFill>
                  <a:srgbClr val="2D2E2D"/>
                </a:solidFill>
                <a:latin typeface="Arial"/>
              </a:rPr>
              <a:t>4</a:t>
            </a:r>
            <a:r>
              <a:rPr kumimoji="0" lang="tr-TR" sz="1800" b="0" i="0" u="none" strike="noStrike" kern="1200" cap="none" spc="0" normalizeH="0" baseline="0" noProof="0" dirty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 Adım devam</a:t>
            </a:r>
          </a:p>
          <a:p>
            <a:pPr marL="617220" lvl="1" indent="-342900">
              <a:buFont typeface="+mj-lt"/>
              <a:buAutoNum type="arabicPeriod"/>
            </a:pPr>
            <a:r>
              <a:rPr kumimoji="0" lang="tr-TR" sz="11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HV kablolarını takıyoruz</a:t>
            </a:r>
          </a:p>
          <a:p>
            <a:pPr marL="617220" lvl="1" indent="-342900">
              <a:buFont typeface="+mj-lt"/>
              <a:buAutoNum type="arabicPeriod"/>
            </a:pPr>
            <a:r>
              <a:rPr kumimoji="0" lang="tr-TR" sz="1800" b="0" i="0" u="none" strike="noStrike" kern="1200" cap="none" spc="0" normalizeH="0" baseline="0" noProof="0" dirty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Hava akış bacasının yerleştirilmesi</a:t>
            </a:r>
          </a:p>
          <a:p>
            <a:pPr marL="617220" lvl="1" indent="-342900">
              <a:buFont typeface="+mj-lt"/>
              <a:buAutoNum type="arabicPeriod"/>
            </a:pPr>
            <a:r>
              <a:rPr lang="tr-TR" sz="1800" dirty="0">
                <a:solidFill>
                  <a:srgbClr val="2D2E2D"/>
                </a:solidFill>
                <a:latin typeface="Arial"/>
              </a:rPr>
              <a:t>Panelin üst tarafının yerine takılması</a:t>
            </a:r>
          </a:p>
          <a:p>
            <a:pPr marL="617220" lvl="1" indent="-342900">
              <a:buFont typeface="+mj-lt"/>
              <a:buAutoNum type="arabicPeriod"/>
            </a:pPr>
            <a:endParaRPr lang="tr-TR" dirty="0">
              <a:solidFill>
                <a:srgbClr val="2D2E2D"/>
              </a:solidFill>
              <a:latin typeface="Arial"/>
            </a:endParaRPr>
          </a:p>
          <a:p>
            <a:pPr rtl="0"/>
            <a:endParaRPr lang="tr-TR" sz="1800" dirty="0"/>
          </a:p>
          <a:p>
            <a:pPr rtl="0"/>
            <a:endParaRPr lang="tr-TR" sz="1800" dirty="0"/>
          </a:p>
          <a:p>
            <a:pPr rtl="0"/>
            <a:endParaRPr lang="tr-TR" sz="1800" dirty="0"/>
          </a:p>
          <a:p>
            <a:pPr algn="just" rtl="0"/>
            <a:endParaRPr lang="tr-TR" sz="1800" dirty="0"/>
          </a:p>
          <a:p>
            <a:pPr marL="0" indent="0" rtl="0">
              <a:buNone/>
            </a:pPr>
            <a:endParaRPr lang="tr-TR" sz="1800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94F6F88-6D94-4F76-9A29-9C434E4CD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tr-TR" noProof="0" smtClean="0"/>
              <a:t>24</a:t>
            </a:fld>
            <a:endParaRPr lang="tr-TR" noProof="0" dirty="0"/>
          </a:p>
        </p:txBody>
      </p:sp>
      <p:grpSp>
        <p:nvGrpSpPr>
          <p:cNvPr id="9" name="Grup 8">
            <a:extLst>
              <a:ext uri="{FF2B5EF4-FFF2-40B4-BE49-F238E27FC236}">
                <a16:creationId xmlns:a16="http://schemas.microsoft.com/office/drawing/2014/main" id="{C761DF6D-487D-4A8A-B76B-02A86BBE5687}"/>
              </a:ext>
            </a:extLst>
          </p:cNvPr>
          <p:cNvGrpSpPr/>
          <p:nvPr/>
        </p:nvGrpSpPr>
        <p:grpSpPr>
          <a:xfrm>
            <a:off x="5001837" y="1898939"/>
            <a:ext cx="6355277" cy="3907499"/>
            <a:chOff x="5412654" y="1912192"/>
            <a:chExt cx="6355277" cy="3907499"/>
          </a:xfrm>
        </p:grpSpPr>
        <p:pic>
          <p:nvPicPr>
            <p:cNvPr id="5" name="Resim 4">
              <a:extLst>
                <a:ext uri="{FF2B5EF4-FFF2-40B4-BE49-F238E27FC236}">
                  <a16:creationId xmlns:a16="http://schemas.microsoft.com/office/drawing/2014/main" id="{F85F6EB6-11BE-47B5-8A84-16240CDCD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2654" y="1912192"/>
              <a:ext cx="2964513" cy="3907499"/>
            </a:xfrm>
            <a:prstGeom prst="rect">
              <a:avLst/>
            </a:prstGeom>
          </p:spPr>
        </p:pic>
        <p:pic>
          <p:nvPicPr>
            <p:cNvPr id="7" name="Resim 6">
              <a:extLst>
                <a:ext uri="{FF2B5EF4-FFF2-40B4-BE49-F238E27FC236}">
                  <a16:creationId xmlns:a16="http://schemas.microsoft.com/office/drawing/2014/main" id="{3A0DCD45-A6A6-48CE-9ADB-6461668E64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914" r="24945"/>
            <a:stretch/>
          </p:blipFill>
          <p:spPr>
            <a:xfrm>
              <a:off x="8560905" y="2228836"/>
              <a:ext cx="3207026" cy="3590855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700B7A3-5C72-4074-8639-C250A99BEC18}"/>
                </a:ext>
              </a:extLst>
            </p:cNvPr>
            <p:cNvSpPr/>
            <p:nvPr/>
          </p:nvSpPr>
          <p:spPr>
            <a:xfrm>
              <a:off x="6688674" y="3907884"/>
              <a:ext cx="412472" cy="4505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2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9C83D0D-13CC-4B6E-8122-3895140F914A}"/>
                </a:ext>
              </a:extLst>
            </p:cNvPr>
            <p:cNvSpPr/>
            <p:nvPr/>
          </p:nvSpPr>
          <p:spPr>
            <a:xfrm>
              <a:off x="9199066" y="3438707"/>
              <a:ext cx="412472" cy="45057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117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08724" y="172549"/>
            <a:ext cx="9067799" cy="596078"/>
          </a:xfrm>
        </p:spPr>
        <p:txBody>
          <a:bodyPr rtlCol="0" anchor="t"/>
          <a:lstStyle/>
          <a:p>
            <a:pPr rtl="0"/>
            <a:r>
              <a:rPr lang="tr-TR" dirty="0"/>
              <a:t>Hareketli  kısmın test edilmesi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08724" y="767813"/>
            <a:ext cx="11375469" cy="2661187"/>
          </a:xfrm>
        </p:spPr>
        <p:txBody>
          <a:bodyPr rtlCol="0">
            <a:normAutofit/>
          </a:bodyPr>
          <a:lstStyle/>
          <a:p>
            <a:pPr rtl="0"/>
            <a:endParaRPr lang="tr-TR" sz="1800" dirty="0"/>
          </a:p>
          <a:p>
            <a:pPr rtl="0"/>
            <a:endParaRPr lang="tr-TR" sz="1800" dirty="0"/>
          </a:p>
          <a:p>
            <a:pPr rtl="0"/>
            <a:endParaRPr lang="tr-TR" sz="1800" dirty="0"/>
          </a:p>
          <a:p>
            <a:pPr algn="just" rtl="0"/>
            <a:endParaRPr lang="tr-TR" sz="1800" dirty="0"/>
          </a:p>
          <a:p>
            <a:pPr marL="0" indent="0" rtl="0">
              <a:buNone/>
            </a:pPr>
            <a:endParaRPr lang="tr-TR" sz="1800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94F6F88-6D94-4F76-9A29-9C434E4CD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tr-TR" noProof="0" smtClean="0"/>
              <a:t>25</a:t>
            </a:fld>
            <a:endParaRPr lang="tr-TR" noProof="0" dirty="0"/>
          </a:p>
        </p:txBody>
      </p:sp>
      <p:pic>
        <p:nvPicPr>
          <p:cNvPr id="6" name="WhatsApp Video 2022-02-15 at 20.43.42">
            <a:hlinkClick r:id="" action="ppaction://media"/>
            <a:extLst>
              <a:ext uri="{FF2B5EF4-FFF2-40B4-BE49-F238E27FC236}">
                <a16:creationId xmlns:a16="http://schemas.microsoft.com/office/drawing/2014/main" id="{931E0F0E-DAF1-47AE-9108-00AF6805C6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0782" y="872445"/>
            <a:ext cx="2812210" cy="511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08724" y="172549"/>
            <a:ext cx="9067799" cy="596078"/>
          </a:xfrm>
        </p:spPr>
        <p:txBody>
          <a:bodyPr rtlCol="0" anchor="t"/>
          <a:lstStyle/>
          <a:p>
            <a:pPr rtl="0"/>
            <a:r>
              <a:rPr lang="tr-TR" dirty="0"/>
              <a:t>De-montaj Adımları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08724" y="901148"/>
            <a:ext cx="11068877" cy="1245706"/>
          </a:xfrm>
        </p:spPr>
        <p:txBody>
          <a:bodyPr rtlCol="0">
            <a:normAutofit/>
          </a:bodyPr>
          <a:lstStyle/>
          <a:p>
            <a:pPr rtl="0">
              <a:buFont typeface="Courier New" panose="02070309020205020404" pitchFamily="49" charset="0"/>
              <a:buChar char="o"/>
            </a:pPr>
            <a:r>
              <a:rPr kumimoji="0" lang="tr-TR" sz="2000" b="0" i="0" u="none" strike="noStrike" kern="1200" cap="none" spc="0" normalizeH="0" baseline="0" noProof="0" dirty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1. Adım – Kontrol panelin üst vidalarının sökülmesi</a:t>
            </a:r>
            <a:endParaRPr lang="tr-TR" dirty="0"/>
          </a:p>
          <a:p>
            <a:pPr rtl="0"/>
            <a:endParaRPr lang="tr-TR" dirty="0"/>
          </a:p>
          <a:p>
            <a:pPr rtl="0"/>
            <a:endParaRPr lang="tr-TR" dirty="0"/>
          </a:p>
          <a:p>
            <a:pPr rtl="0"/>
            <a:endParaRPr lang="tr-TR" dirty="0"/>
          </a:p>
          <a:p>
            <a:pPr marL="0" indent="0" rtl="0">
              <a:buNone/>
            </a:pP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94F6F88-6D94-4F76-9A29-9C434E4CD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tr-TR" noProof="0" smtClean="0"/>
              <a:t>3</a:t>
            </a:fld>
            <a:endParaRPr lang="tr-TR" noProof="0" dirty="0"/>
          </a:p>
        </p:txBody>
      </p:sp>
      <p:pic>
        <p:nvPicPr>
          <p:cNvPr id="6" name="Resim 5">
            <a:extLst>
              <a:ext uri="{FF2B5EF4-FFF2-40B4-BE49-F238E27FC236}">
                <a16:creationId xmlns:a16="http://schemas.microsoft.com/office/drawing/2014/main" id="{9CA9DBDB-84C1-4619-910E-9075E90D3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1925305"/>
            <a:ext cx="5713896" cy="3594225"/>
          </a:xfrm>
          <a:prstGeom prst="rect">
            <a:avLst/>
          </a:prstGeom>
        </p:spPr>
      </p:pic>
      <p:cxnSp>
        <p:nvCxnSpPr>
          <p:cNvPr id="16" name="Düz Ok Bağlayıcısı 15">
            <a:extLst>
              <a:ext uri="{FF2B5EF4-FFF2-40B4-BE49-F238E27FC236}">
                <a16:creationId xmlns:a16="http://schemas.microsoft.com/office/drawing/2014/main" id="{67EF3420-6277-4D58-B631-B87CB7BEA842}"/>
              </a:ext>
            </a:extLst>
          </p:cNvPr>
          <p:cNvCxnSpPr>
            <a:cxnSpLocks/>
          </p:cNvCxnSpPr>
          <p:nvPr/>
        </p:nvCxnSpPr>
        <p:spPr>
          <a:xfrm>
            <a:off x="2372139" y="1338470"/>
            <a:ext cx="1285461" cy="238394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40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08724" y="172549"/>
            <a:ext cx="9067799" cy="596078"/>
          </a:xfrm>
        </p:spPr>
        <p:txBody>
          <a:bodyPr rtlCol="0" anchor="t"/>
          <a:lstStyle/>
          <a:p>
            <a:pPr rtl="0"/>
            <a:r>
              <a:rPr lang="tr-TR" dirty="0"/>
              <a:t>De-montaj Adımları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08724" y="901148"/>
            <a:ext cx="11068877" cy="1245706"/>
          </a:xfrm>
        </p:spPr>
        <p:txBody>
          <a:bodyPr rtlCol="0">
            <a:normAutofit/>
          </a:bodyPr>
          <a:lstStyle/>
          <a:p>
            <a:pPr rtl="0">
              <a:buFont typeface="Courier New" panose="02070309020205020404" pitchFamily="49" charset="0"/>
              <a:buChar char="o"/>
            </a:pPr>
            <a:r>
              <a:rPr kumimoji="0" lang="tr-TR" sz="2000" b="0" i="0" u="none" strike="noStrike" kern="1200" cap="none" spc="0" normalizeH="0" baseline="0" noProof="0" dirty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2. Adım – Hava akış bacasının sökülmesi </a:t>
            </a:r>
            <a:endParaRPr lang="tr-TR" dirty="0">
              <a:solidFill>
                <a:srgbClr val="2D2E2D"/>
              </a:solidFill>
              <a:latin typeface="Arial"/>
            </a:endParaRPr>
          </a:p>
          <a:p>
            <a:pPr marL="617220" lvl="1" indent="-342900">
              <a:buFont typeface="+mj-lt"/>
              <a:buAutoNum type="arabicPeriod"/>
            </a:pPr>
            <a:r>
              <a:rPr lang="tr-TR" dirty="0">
                <a:solidFill>
                  <a:srgbClr val="2D2E2D"/>
                </a:solidFill>
                <a:latin typeface="Arial"/>
              </a:rPr>
              <a:t>Hava akış ısı </a:t>
            </a:r>
            <a:r>
              <a:rPr lang="tr-TR" dirty="0" err="1">
                <a:solidFill>
                  <a:srgbClr val="2D2E2D"/>
                </a:solidFill>
                <a:latin typeface="Arial"/>
              </a:rPr>
              <a:t>sensörünün</a:t>
            </a:r>
            <a:r>
              <a:rPr lang="tr-TR" dirty="0">
                <a:solidFill>
                  <a:srgbClr val="2D2E2D"/>
                </a:solidFill>
                <a:latin typeface="Arial"/>
              </a:rPr>
              <a:t> bağlı olduğu kablonun çıkarılması</a:t>
            </a:r>
          </a:p>
          <a:p>
            <a:pPr marL="617220" lvl="1" indent="-342900">
              <a:buFont typeface="+mj-lt"/>
              <a:buAutoNum type="arabicPeriod"/>
            </a:pPr>
            <a:r>
              <a:rPr lang="tr-TR" dirty="0">
                <a:solidFill>
                  <a:srgbClr val="2D2E2D"/>
                </a:solidFill>
                <a:latin typeface="Arial"/>
              </a:rPr>
              <a:t>Vidalarının çıkarılması</a:t>
            </a:r>
            <a:endParaRPr kumimoji="0" lang="tr-TR" b="0" i="0" u="none" strike="noStrike" kern="1200" cap="none" spc="0" normalizeH="0" baseline="0" noProof="0" dirty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rtl="0"/>
            <a:endParaRPr lang="tr-TR" dirty="0"/>
          </a:p>
          <a:p>
            <a:pPr rtl="0"/>
            <a:endParaRPr lang="tr-TR" dirty="0"/>
          </a:p>
          <a:p>
            <a:pPr rtl="0"/>
            <a:endParaRPr lang="tr-TR" dirty="0"/>
          </a:p>
          <a:p>
            <a:pPr rtl="0"/>
            <a:endParaRPr lang="tr-TR" dirty="0"/>
          </a:p>
          <a:p>
            <a:pPr marL="0" indent="0" rtl="0">
              <a:buNone/>
            </a:pP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94F6F88-6D94-4F76-9A29-9C434E4CD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tr-TR" noProof="0" smtClean="0"/>
              <a:t>4</a:t>
            </a:fld>
            <a:endParaRPr lang="tr-TR" noProof="0" dirty="0"/>
          </a:p>
        </p:txBody>
      </p:sp>
      <p:grpSp>
        <p:nvGrpSpPr>
          <p:cNvPr id="11" name="Grup 10">
            <a:extLst>
              <a:ext uri="{FF2B5EF4-FFF2-40B4-BE49-F238E27FC236}">
                <a16:creationId xmlns:a16="http://schemas.microsoft.com/office/drawing/2014/main" id="{F8FCDFD9-59ED-4695-A27F-017397FABD82}"/>
              </a:ext>
            </a:extLst>
          </p:cNvPr>
          <p:cNvGrpSpPr/>
          <p:nvPr/>
        </p:nvGrpSpPr>
        <p:grpSpPr>
          <a:xfrm>
            <a:off x="1089988" y="2398643"/>
            <a:ext cx="5728459" cy="3380813"/>
            <a:chOff x="712098" y="2706010"/>
            <a:chExt cx="5516424" cy="3095875"/>
          </a:xfrm>
        </p:grpSpPr>
        <p:pic>
          <p:nvPicPr>
            <p:cNvPr id="7" name="Resim 6">
              <a:extLst>
                <a:ext uri="{FF2B5EF4-FFF2-40B4-BE49-F238E27FC236}">
                  <a16:creationId xmlns:a16="http://schemas.microsoft.com/office/drawing/2014/main" id="{3D239516-D154-4D13-9D5D-239A0A1DA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2098" y="2706010"/>
              <a:ext cx="5516424" cy="3095875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5676B4-A025-4A7B-861B-3E00A33C5129}"/>
                </a:ext>
              </a:extLst>
            </p:cNvPr>
            <p:cNvSpPr/>
            <p:nvPr/>
          </p:nvSpPr>
          <p:spPr>
            <a:xfrm>
              <a:off x="1535599" y="4161182"/>
              <a:ext cx="465480" cy="3710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1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6C0017A-9F3D-46BB-96D0-8DB448DCA184}"/>
                </a:ext>
              </a:extLst>
            </p:cNvPr>
            <p:cNvSpPr/>
            <p:nvPr/>
          </p:nvSpPr>
          <p:spPr>
            <a:xfrm>
              <a:off x="4033634" y="5294243"/>
              <a:ext cx="465480" cy="3710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2</a:t>
              </a:r>
            </a:p>
          </p:txBody>
        </p:sp>
      </p:grpSp>
      <p:pic>
        <p:nvPicPr>
          <p:cNvPr id="13" name="Resim 12">
            <a:extLst>
              <a:ext uri="{FF2B5EF4-FFF2-40B4-BE49-F238E27FC236}">
                <a16:creationId xmlns:a16="http://schemas.microsoft.com/office/drawing/2014/main" id="{0716CC97-7295-45B4-ABF6-D1162DB5F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778" y="1739347"/>
            <a:ext cx="3067490" cy="404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08724" y="172549"/>
            <a:ext cx="9067799" cy="596078"/>
          </a:xfrm>
        </p:spPr>
        <p:txBody>
          <a:bodyPr rtlCol="0" anchor="t"/>
          <a:lstStyle/>
          <a:p>
            <a:pPr rtl="0"/>
            <a:r>
              <a:rPr lang="tr-TR" dirty="0"/>
              <a:t>De-montaj Adımları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08724" y="901148"/>
            <a:ext cx="11068877" cy="1245706"/>
          </a:xfrm>
        </p:spPr>
        <p:txBody>
          <a:bodyPr rtlCol="0">
            <a:normAutofit/>
          </a:bodyPr>
          <a:lstStyle/>
          <a:p>
            <a:pPr rtl="0">
              <a:buFont typeface="Courier New" panose="02070309020205020404" pitchFamily="49" charset="0"/>
              <a:buChar char="o"/>
            </a:pPr>
            <a:r>
              <a:rPr kumimoji="0" lang="tr-TR" sz="2000" b="0" i="0" u="none" strike="noStrike" kern="1200" cap="none" spc="0" normalizeH="0" baseline="0" noProof="0" dirty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3. Adım – </a:t>
            </a:r>
            <a:r>
              <a:rPr kumimoji="0" lang="tr-T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Kavitenin</a:t>
            </a:r>
            <a:r>
              <a:rPr kumimoji="0" lang="tr-TR" sz="2000" b="0" i="0" u="none" strike="noStrike" kern="1200" cap="none" spc="0" normalizeH="0" baseline="0" noProof="0" dirty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üst kısmının de-montajı</a:t>
            </a:r>
            <a:endParaRPr lang="tr-TR" dirty="0">
              <a:solidFill>
                <a:srgbClr val="2D2E2D"/>
              </a:solidFill>
              <a:latin typeface="Arial"/>
            </a:endParaRPr>
          </a:p>
          <a:p>
            <a:pPr marL="617220" lvl="1" indent="-342900">
              <a:buFont typeface="+mj-lt"/>
              <a:buAutoNum type="arabicPeriod"/>
            </a:pPr>
            <a:r>
              <a:rPr lang="tr-TR" dirty="0" err="1">
                <a:solidFill>
                  <a:srgbClr val="2D2E2D"/>
                </a:solidFill>
                <a:latin typeface="Arial"/>
              </a:rPr>
              <a:t>Kavite</a:t>
            </a:r>
            <a:r>
              <a:rPr lang="tr-TR" dirty="0">
                <a:solidFill>
                  <a:srgbClr val="2D2E2D"/>
                </a:solidFill>
                <a:latin typeface="Arial"/>
              </a:rPr>
              <a:t> kilit</a:t>
            </a:r>
            <a:r>
              <a:rPr lang="tr-TR" sz="1600" dirty="0">
                <a:solidFill>
                  <a:srgbClr val="2D2E2D"/>
                </a:solidFill>
                <a:latin typeface="Arial"/>
              </a:rPr>
              <a:t>*</a:t>
            </a:r>
            <a:r>
              <a:rPr lang="tr-TR" dirty="0">
                <a:solidFill>
                  <a:srgbClr val="2D2E2D"/>
                </a:solidFill>
                <a:latin typeface="Arial"/>
              </a:rPr>
              <a:t> </a:t>
            </a:r>
            <a:r>
              <a:rPr lang="tr-TR" dirty="0" err="1">
                <a:solidFill>
                  <a:srgbClr val="2D2E2D"/>
                </a:solidFill>
                <a:latin typeface="Arial"/>
              </a:rPr>
              <a:t>sensörünün</a:t>
            </a:r>
            <a:r>
              <a:rPr lang="tr-TR" dirty="0">
                <a:solidFill>
                  <a:srgbClr val="2D2E2D"/>
                </a:solidFill>
                <a:latin typeface="Arial"/>
              </a:rPr>
              <a:t> çıkarılması</a:t>
            </a:r>
          </a:p>
          <a:p>
            <a:pPr marL="617220" lvl="1" indent="-342900">
              <a:buFont typeface="+mj-lt"/>
              <a:buAutoNum type="arabicPeriod"/>
            </a:pPr>
            <a:r>
              <a:rPr lang="tr-TR" dirty="0">
                <a:solidFill>
                  <a:srgbClr val="2D2E2D"/>
                </a:solidFill>
                <a:latin typeface="Arial"/>
              </a:rPr>
              <a:t>Vidalarının çıkarılması</a:t>
            </a:r>
            <a:endParaRPr kumimoji="0" lang="tr-TR" b="0" i="0" u="none" strike="noStrike" kern="1200" cap="none" spc="0" normalizeH="0" baseline="0" noProof="0" dirty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rtl="0"/>
            <a:endParaRPr lang="tr-TR" dirty="0"/>
          </a:p>
          <a:p>
            <a:pPr rtl="0"/>
            <a:endParaRPr lang="tr-TR" dirty="0"/>
          </a:p>
          <a:p>
            <a:pPr rtl="0"/>
            <a:endParaRPr lang="tr-TR" dirty="0"/>
          </a:p>
          <a:p>
            <a:pPr rtl="0"/>
            <a:endParaRPr lang="tr-TR" dirty="0"/>
          </a:p>
          <a:p>
            <a:pPr marL="0" indent="0" rtl="0">
              <a:buNone/>
            </a:pP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94F6F88-6D94-4F76-9A29-9C434E4CD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tr-TR" noProof="0" smtClean="0"/>
              <a:t>5</a:t>
            </a:fld>
            <a:endParaRPr lang="tr-TR" noProof="0" dirty="0"/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9D373860-494F-4914-BA49-32C96F239D54}"/>
              </a:ext>
            </a:extLst>
          </p:cNvPr>
          <p:cNvGrpSpPr/>
          <p:nvPr/>
        </p:nvGrpSpPr>
        <p:grpSpPr>
          <a:xfrm>
            <a:off x="4656307" y="1656868"/>
            <a:ext cx="4706177" cy="4439348"/>
            <a:chOff x="6096000" y="660549"/>
            <a:chExt cx="5181601" cy="5159711"/>
          </a:xfrm>
        </p:grpSpPr>
        <p:pic>
          <p:nvPicPr>
            <p:cNvPr id="6" name="Resim 5">
              <a:extLst>
                <a:ext uri="{FF2B5EF4-FFF2-40B4-BE49-F238E27FC236}">
                  <a16:creationId xmlns:a16="http://schemas.microsoft.com/office/drawing/2014/main" id="{C2D3949E-E379-450B-981B-4F48DAA89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61869" y="660549"/>
              <a:ext cx="2915732" cy="5131688"/>
            </a:xfrm>
            <a:prstGeom prst="rect">
              <a:avLst/>
            </a:prstGeom>
          </p:spPr>
        </p:pic>
        <p:pic>
          <p:nvPicPr>
            <p:cNvPr id="12" name="Resim 11">
              <a:extLst>
                <a:ext uri="{FF2B5EF4-FFF2-40B4-BE49-F238E27FC236}">
                  <a16:creationId xmlns:a16="http://schemas.microsoft.com/office/drawing/2014/main" id="{55245CA2-74C0-4895-8F82-570FECF52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1009226"/>
              <a:ext cx="2175013" cy="4811034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2ACC85D-83C4-42B4-B507-5BEAE809A189}"/>
                </a:ext>
              </a:extLst>
            </p:cNvPr>
            <p:cNvSpPr/>
            <p:nvPr/>
          </p:nvSpPr>
          <p:spPr>
            <a:xfrm>
              <a:off x="7360376" y="2207244"/>
              <a:ext cx="483372" cy="4052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1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A6078AC-76B4-431E-808E-A852D5848384}"/>
                </a:ext>
              </a:extLst>
            </p:cNvPr>
            <p:cNvSpPr/>
            <p:nvPr/>
          </p:nvSpPr>
          <p:spPr>
            <a:xfrm>
              <a:off x="9801972" y="2432247"/>
              <a:ext cx="483372" cy="40521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2</a:t>
              </a:r>
            </a:p>
          </p:txBody>
        </p:sp>
      </p:grpSp>
      <p:sp>
        <p:nvSpPr>
          <p:cNvPr id="18" name="Metin kutusu 17">
            <a:extLst>
              <a:ext uri="{FF2B5EF4-FFF2-40B4-BE49-F238E27FC236}">
                <a16:creationId xmlns:a16="http://schemas.microsoft.com/office/drawing/2014/main" id="{C4E3A91F-D5BE-4A79-AD2A-4EC88BDA1817}"/>
              </a:ext>
            </a:extLst>
          </p:cNvPr>
          <p:cNvSpPr txBox="1"/>
          <p:nvPr/>
        </p:nvSpPr>
        <p:spPr>
          <a:xfrm>
            <a:off x="9554036" y="4865110"/>
            <a:ext cx="255957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*</a:t>
            </a:r>
            <a:r>
              <a:rPr lang="tr-TR" sz="1400" dirty="0"/>
              <a:t>Kilit </a:t>
            </a:r>
            <a:r>
              <a:rPr lang="tr-TR" sz="1400" dirty="0" err="1"/>
              <a:t>sensörü</a:t>
            </a:r>
            <a:r>
              <a:rPr lang="tr-TR" sz="1400" dirty="0"/>
              <a:t> (</a:t>
            </a:r>
            <a:r>
              <a:rPr lang="tr-TR" sz="1400" dirty="0" err="1"/>
              <a:t>cavity-interlock</a:t>
            </a:r>
            <a:r>
              <a:rPr lang="tr-TR" sz="1400" dirty="0"/>
              <a:t>) güvenlik amacıyla </a:t>
            </a:r>
            <a:r>
              <a:rPr lang="tr-TR" sz="1400" dirty="0" err="1"/>
              <a:t>kavitenin</a:t>
            </a:r>
            <a:r>
              <a:rPr lang="tr-TR" sz="1400" dirty="0"/>
              <a:t> ön kapağın düzgün kapatılıp kapatılmamasını tespit ediyor.</a:t>
            </a:r>
            <a:endParaRPr lang="tr-TR" dirty="0"/>
          </a:p>
        </p:txBody>
      </p:sp>
      <p:pic>
        <p:nvPicPr>
          <p:cNvPr id="20" name="Resim 19">
            <a:extLst>
              <a:ext uri="{FF2B5EF4-FFF2-40B4-BE49-F238E27FC236}">
                <a16:creationId xmlns:a16="http://schemas.microsoft.com/office/drawing/2014/main" id="{A162181D-0FE9-4D29-B161-868382A26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1217" y="2567854"/>
            <a:ext cx="2675035" cy="352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85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08724" y="172549"/>
            <a:ext cx="9067799" cy="596078"/>
          </a:xfrm>
        </p:spPr>
        <p:txBody>
          <a:bodyPr rtlCol="0" anchor="t"/>
          <a:lstStyle/>
          <a:p>
            <a:pPr rtl="0"/>
            <a:r>
              <a:rPr lang="tr-TR" dirty="0"/>
              <a:t>De-montaj Adımları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08724" y="901148"/>
            <a:ext cx="11068877" cy="1656522"/>
          </a:xfrm>
        </p:spPr>
        <p:txBody>
          <a:bodyPr rtlCol="0">
            <a:normAutofit/>
          </a:bodyPr>
          <a:lstStyle/>
          <a:p>
            <a:pPr rtl="0">
              <a:buFont typeface="Courier New" panose="02070309020205020404" pitchFamily="49" charset="0"/>
              <a:buChar char="o"/>
            </a:pPr>
            <a:r>
              <a:rPr lang="tr-TR" dirty="0">
                <a:solidFill>
                  <a:srgbClr val="2D2E2D"/>
                </a:solidFill>
                <a:latin typeface="Arial"/>
              </a:rPr>
              <a:t>3</a:t>
            </a:r>
            <a:r>
              <a:rPr kumimoji="0" lang="tr-TR" sz="2000" b="0" i="0" u="none" strike="noStrike" kern="1200" cap="none" spc="0" normalizeH="0" baseline="0" noProof="0" dirty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 Adım devam</a:t>
            </a:r>
            <a:endParaRPr lang="tr-TR" dirty="0">
              <a:solidFill>
                <a:srgbClr val="2D2E2D"/>
              </a:solidFill>
              <a:latin typeface="Arial"/>
            </a:endParaRPr>
          </a:p>
          <a:p>
            <a:pPr marL="617220" lvl="1" indent="-342900">
              <a:buFont typeface="+mj-lt"/>
              <a:buAutoNum type="arabicPeriod"/>
            </a:pPr>
            <a:r>
              <a:rPr lang="tr-TR" sz="14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Arial"/>
              </a:rPr>
              <a:t>Kavite</a:t>
            </a:r>
            <a:r>
              <a:rPr lang="tr-TR" sz="1400" dirty="0">
                <a:solidFill>
                  <a:schemeClr val="tx1">
                    <a:lumMod val="25000"/>
                    <a:lumOff val="75000"/>
                  </a:schemeClr>
                </a:solidFill>
                <a:latin typeface="Arial"/>
              </a:rPr>
              <a:t> kilit</a:t>
            </a:r>
            <a:r>
              <a:rPr lang="tr-TR" sz="1200" dirty="0">
                <a:solidFill>
                  <a:schemeClr val="tx1">
                    <a:lumMod val="25000"/>
                    <a:lumOff val="75000"/>
                  </a:schemeClr>
                </a:solidFill>
                <a:latin typeface="Arial"/>
              </a:rPr>
              <a:t>*</a:t>
            </a:r>
            <a:r>
              <a:rPr lang="tr-TR" sz="1400" dirty="0">
                <a:solidFill>
                  <a:schemeClr val="tx1">
                    <a:lumMod val="25000"/>
                    <a:lumOff val="75000"/>
                  </a:schemeClr>
                </a:solidFill>
                <a:latin typeface="Arial"/>
              </a:rPr>
              <a:t> </a:t>
            </a:r>
            <a:r>
              <a:rPr lang="tr-TR" sz="14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Arial"/>
              </a:rPr>
              <a:t>sensörünün</a:t>
            </a:r>
            <a:r>
              <a:rPr lang="tr-TR" sz="1400" dirty="0">
                <a:solidFill>
                  <a:schemeClr val="tx1">
                    <a:lumMod val="25000"/>
                    <a:lumOff val="75000"/>
                  </a:schemeClr>
                </a:solidFill>
                <a:latin typeface="Arial"/>
              </a:rPr>
              <a:t> çıkarılması</a:t>
            </a:r>
          </a:p>
          <a:p>
            <a:pPr marL="617220" lvl="1" indent="-342900">
              <a:buFont typeface="+mj-lt"/>
              <a:buAutoNum type="arabicPeriod"/>
            </a:pPr>
            <a:r>
              <a:rPr lang="tr-TR" sz="1400" dirty="0">
                <a:solidFill>
                  <a:schemeClr val="tx1">
                    <a:lumMod val="25000"/>
                    <a:lumOff val="75000"/>
                  </a:schemeClr>
                </a:solidFill>
                <a:latin typeface="Arial"/>
              </a:rPr>
              <a:t>Vidalarının çıkarılması</a:t>
            </a:r>
          </a:p>
          <a:p>
            <a:pPr marL="617220" lvl="1" indent="-342900">
              <a:buFont typeface="+mj-lt"/>
              <a:buAutoNum type="arabicPeriod"/>
            </a:pPr>
            <a:r>
              <a:rPr lang="tr-TR" dirty="0">
                <a:solidFill>
                  <a:srgbClr val="2D2E2D"/>
                </a:solidFill>
                <a:latin typeface="Arial"/>
              </a:rPr>
              <a:t>Yüksek gerilim(HV) kablolarının çıkarılması</a:t>
            </a:r>
          </a:p>
          <a:p>
            <a:pPr marL="617220" lvl="1" indent="-342900">
              <a:buFont typeface="+mj-lt"/>
              <a:buAutoNum type="arabicPeriod"/>
            </a:pPr>
            <a:endParaRPr lang="tr-TR" dirty="0">
              <a:solidFill>
                <a:srgbClr val="2D2E2D"/>
              </a:solidFill>
              <a:latin typeface="Arial"/>
            </a:endParaRPr>
          </a:p>
          <a:p>
            <a:pPr marL="617220" lvl="1" indent="-342900">
              <a:buFont typeface="+mj-lt"/>
              <a:buAutoNum type="arabicPeriod"/>
            </a:pPr>
            <a:endParaRPr kumimoji="0" lang="tr-TR" b="0" i="0" u="none" strike="noStrike" kern="1200" cap="none" spc="0" normalizeH="0" baseline="0" noProof="0" dirty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rtl="0"/>
            <a:endParaRPr lang="tr-TR" dirty="0"/>
          </a:p>
          <a:p>
            <a:pPr rtl="0"/>
            <a:endParaRPr lang="tr-TR" dirty="0"/>
          </a:p>
          <a:p>
            <a:pPr rtl="0"/>
            <a:endParaRPr lang="tr-TR" dirty="0"/>
          </a:p>
          <a:p>
            <a:pPr rtl="0"/>
            <a:endParaRPr lang="tr-TR" dirty="0"/>
          </a:p>
          <a:p>
            <a:pPr marL="0" indent="0" rtl="0">
              <a:buNone/>
            </a:pP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94F6F88-6D94-4F76-9A29-9C434E4CD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tr-TR" noProof="0" smtClean="0"/>
              <a:t>6</a:t>
            </a:fld>
            <a:endParaRPr lang="tr-TR" noProof="0" dirty="0"/>
          </a:p>
        </p:txBody>
      </p:sp>
      <p:grpSp>
        <p:nvGrpSpPr>
          <p:cNvPr id="21" name="Grup 20">
            <a:extLst>
              <a:ext uri="{FF2B5EF4-FFF2-40B4-BE49-F238E27FC236}">
                <a16:creationId xmlns:a16="http://schemas.microsoft.com/office/drawing/2014/main" id="{6925B5A3-C3E2-470C-A376-204F0A742F3E}"/>
              </a:ext>
            </a:extLst>
          </p:cNvPr>
          <p:cNvGrpSpPr/>
          <p:nvPr/>
        </p:nvGrpSpPr>
        <p:grpSpPr>
          <a:xfrm>
            <a:off x="696981" y="2546294"/>
            <a:ext cx="3093140" cy="3508073"/>
            <a:chOff x="696981" y="2546294"/>
            <a:chExt cx="3093140" cy="3508073"/>
          </a:xfrm>
        </p:grpSpPr>
        <p:pic>
          <p:nvPicPr>
            <p:cNvPr id="7" name="Resim 6">
              <a:extLst>
                <a:ext uri="{FF2B5EF4-FFF2-40B4-BE49-F238E27FC236}">
                  <a16:creationId xmlns:a16="http://schemas.microsoft.com/office/drawing/2014/main" id="{3F6A13AA-B9A5-4E1C-9B09-2EBE6FB1C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6981" y="2546294"/>
              <a:ext cx="3093140" cy="3508073"/>
            </a:xfrm>
            <a:prstGeom prst="rect">
              <a:avLst/>
            </a:prstGeom>
          </p:spPr>
        </p:pic>
        <p:cxnSp>
          <p:nvCxnSpPr>
            <p:cNvPr id="13" name="Düz Ok Bağlayıcısı 12">
              <a:extLst>
                <a:ext uri="{FF2B5EF4-FFF2-40B4-BE49-F238E27FC236}">
                  <a16:creationId xmlns:a16="http://schemas.microsoft.com/office/drawing/2014/main" id="{6B04E3A6-AD99-4C9F-80AD-8B119E930CAE}"/>
                </a:ext>
              </a:extLst>
            </p:cNvPr>
            <p:cNvCxnSpPr/>
            <p:nvPr/>
          </p:nvCxnSpPr>
          <p:spPr>
            <a:xfrm>
              <a:off x="1722783" y="2941983"/>
              <a:ext cx="520768" cy="37106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Düz Ok Bağlayıcısı 18">
              <a:extLst>
                <a:ext uri="{FF2B5EF4-FFF2-40B4-BE49-F238E27FC236}">
                  <a16:creationId xmlns:a16="http://schemas.microsoft.com/office/drawing/2014/main" id="{309F389E-E338-4021-96A5-C4F9247364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41046" y="3877199"/>
              <a:ext cx="481737" cy="32561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Resim 22">
            <a:extLst>
              <a:ext uri="{FF2B5EF4-FFF2-40B4-BE49-F238E27FC236}">
                <a16:creationId xmlns:a16="http://schemas.microsoft.com/office/drawing/2014/main" id="{700FA76E-DC0B-4B0B-B1AA-2FCC2FB8D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809" y="2690191"/>
            <a:ext cx="6135031" cy="331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4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08724" y="172549"/>
            <a:ext cx="9067799" cy="596078"/>
          </a:xfrm>
        </p:spPr>
        <p:txBody>
          <a:bodyPr rtlCol="0" anchor="t"/>
          <a:lstStyle/>
          <a:p>
            <a:pPr rtl="0"/>
            <a:r>
              <a:rPr lang="tr-TR" dirty="0"/>
              <a:t>De-montaj Adımları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08724" y="901148"/>
            <a:ext cx="11068877" cy="1656522"/>
          </a:xfrm>
        </p:spPr>
        <p:txBody>
          <a:bodyPr rtlCol="0">
            <a:normAutofit fontScale="92500" lnSpcReduction="10000"/>
          </a:bodyPr>
          <a:lstStyle/>
          <a:p>
            <a:pPr rtl="0">
              <a:buFont typeface="Courier New" panose="02070309020205020404" pitchFamily="49" charset="0"/>
              <a:buChar char="o"/>
            </a:pPr>
            <a:r>
              <a:rPr lang="tr-TR" dirty="0">
                <a:solidFill>
                  <a:srgbClr val="2D2E2D"/>
                </a:solidFill>
                <a:latin typeface="Arial"/>
              </a:rPr>
              <a:t>3</a:t>
            </a:r>
            <a:r>
              <a:rPr kumimoji="0" lang="tr-TR" sz="2000" b="0" i="0" u="none" strike="noStrike" kern="1200" cap="none" spc="0" normalizeH="0" baseline="0" noProof="0" dirty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 Adım devam</a:t>
            </a:r>
            <a:endParaRPr lang="tr-TR" dirty="0">
              <a:solidFill>
                <a:srgbClr val="2D2E2D"/>
              </a:solidFill>
              <a:latin typeface="Arial"/>
            </a:endParaRPr>
          </a:p>
          <a:p>
            <a:pPr marL="617220" lvl="1" indent="-342900">
              <a:buFont typeface="+mj-lt"/>
              <a:buAutoNum type="arabicPeriod"/>
            </a:pPr>
            <a:r>
              <a:rPr lang="tr-TR" sz="14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Arial"/>
              </a:rPr>
              <a:t>Kavite</a:t>
            </a:r>
            <a:r>
              <a:rPr lang="tr-TR" sz="1400" dirty="0">
                <a:solidFill>
                  <a:schemeClr val="tx1">
                    <a:lumMod val="25000"/>
                    <a:lumOff val="75000"/>
                  </a:schemeClr>
                </a:solidFill>
                <a:latin typeface="Arial"/>
              </a:rPr>
              <a:t> kilit</a:t>
            </a:r>
            <a:r>
              <a:rPr lang="tr-TR" sz="1200" dirty="0">
                <a:solidFill>
                  <a:schemeClr val="tx1">
                    <a:lumMod val="25000"/>
                    <a:lumOff val="75000"/>
                  </a:schemeClr>
                </a:solidFill>
                <a:latin typeface="Arial"/>
              </a:rPr>
              <a:t>*</a:t>
            </a:r>
            <a:r>
              <a:rPr lang="tr-TR" sz="1400" dirty="0">
                <a:solidFill>
                  <a:schemeClr val="tx1">
                    <a:lumMod val="25000"/>
                    <a:lumOff val="75000"/>
                  </a:schemeClr>
                </a:solidFill>
                <a:latin typeface="Arial"/>
              </a:rPr>
              <a:t> </a:t>
            </a:r>
            <a:r>
              <a:rPr lang="tr-TR" sz="1400" dirty="0" err="1">
                <a:solidFill>
                  <a:schemeClr val="tx1">
                    <a:lumMod val="25000"/>
                    <a:lumOff val="75000"/>
                  </a:schemeClr>
                </a:solidFill>
                <a:latin typeface="Arial"/>
              </a:rPr>
              <a:t>sensörünün</a:t>
            </a:r>
            <a:r>
              <a:rPr lang="tr-TR" sz="1400" dirty="0">
                <a:solidFill>
                  <a:schemeClr val="tx1">
                    <a:lumMod val="25000"/>
                    <a:lumOff val="75000"/>
                  </a:schemeClr>
                </a:solidFill>
                <a:latin typeface="Arial"/>
              </a:rPr>
              <a:t> çıkarılması</a:t>
            </a:r>
          </a:p>
          <a:p>
            <a:pPr marL="617220" lvl="1" indent="-342900">
              <a:buFont typeface="+mj-lt"/>
              <a:buAutoNum type="arabicPeriod"/>
            </a:pPr>
            <a:r>
              <a:rPr lang="tr-TR" sz="1400" dirty="0">
                <a:solidFill>
                  <a:schemeClr val="tx1">
                    <a:lumMod val="25000"/>
                    <a:lumOff val="75000"/>
                  </a:schemeClr>
                </a:solidFill>
                <a:latin typeface="Arial"/>
              </a:rPr>
              <a:t>Vidalarının çıkarılması</a:t>
            </a:r>
          </a:p>
          <a:p>
            <a:pPr marL="617220" lvl="1" indent="-342900">
              <a:buFont typeface="+mj-lt"/>
              <a:buAutoNum type="arabicPeriod"/>
            </a:pPr>
            <a:r>
              <a:rPr lang="tr-TR" sz="1300" dirty="0">
                <a:solidFill>
                  <a:schemeClr val="tx1">
                    <a:lumMod val="25000"/>
                    <a:lumOff val="75000"/>
                  </a:schemeClr>
                </a:solidFill>
                <a:latin typeface="Arial"/>
              </a:rPr>
              <a:t>Yüksek gerilim(HV) kablolarının çıkarılması</a:t>
            </a:r>
          </a:p>
          <a:p>
            <a:pPr marL="617220" lvl="1" indent="-342900">
              <a:buFont typeface="+mj-lt"/>
              <a:buAutoNum type="arabicPeriod"/>
            </a:pPr>
            <a:r>
              <a:rPr lang="tr-TR" sz="1900" dirty="0">
                <a:solidFill>
                  <a:srgbClr val="2D2E2D"/>
                </a:solidFill>
                <a:latin typeface="Arial"/>
              </a:rPr>
              <a:t>Kapton kaplı çember </a:t>
            </a:r>
            <a:r>
              <a:rPr lang="tr-TR" sz="1900" dirty="0" err="1">
                <a:solidFill>
                  <a:srgbClr val="2D2E2D"/>
                </a:solidFill>
                <a:latin typeface="Arial"/>
              </a:rPr>
              <a:t>kapasitörün</a:t>
            </a:r>
            <a:r>
              <a:rPr lang="tr-TR" sz="1900" dirty="0">
                <a:solidFill>
                  <a:srgbClr val="2D2E2D"/>
                </a:solidFill>
                <a:latin typeface="Arial"/>
              </a:rPr>
              <a:t> çıkarılması</a:t>
            </a:r>
          </a:p>
          <a:p>
            <a:pPr marL="617220" lvl="1" indent="-342900">
              <a:buFont typeface="+mj-lt"/>
              <a:buAutoNum type="arabicPeriod"/>
            </a:pPr>
            <a:endParaRPr lang="tr-TR" sz="1600" dirty="0">
              <a:solidFill>
                <a:srgbClr val="2D2E2D"/>
              </a:solidFill>
              <a:latin typeface="Arial"/>
            </a:endParaRPr>
          </a:p>
          <a:p>
            <a:pPr marL="617220" lvl="1" indent="-342900">
              <a:buFont typeface="+mj-lt"/>
              <a:buAutoNum type="arabicPeriod"/>
            </a:pPr>
            <a:endParaRPr lang="tr-TR" dirty="0">
              <a:solidFill>
                <a:srgbClr val="2D2E2D"/>
              </a:solidFill>
              <a:latin typeface="Arial"/>
            </a:endParaRPr>
          </a:p>
          <a:p>
            <a:pPr marL="274320" lvl="1" indent="0">
              <a:buNone/>
            </a:pPr>
            <a:endParaRPr kumimoji="0" lang="tr-TR" b="0" i="0" u="none" strike="noStrike" kern="1200" cap="none" spc="0" normalizeH="0" baseline="0" noProof="0" dirty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rtl="0"/>
            <a:endParaRPr lang="tr-TR" dirty="0"/>
          </a:p>
          <a:p>
            <a:pPr rtl="0"/>
            <a:endParaRPr lang="tr-TR" dirty="0"/>
          </a:p>
          <a:p>
            <a:pPr rtl="0"/>
            <a:endParaRPr lang="tr-TR" dirty="0"/>
          </a:p>
          <a:p>
            <a:pPr rtl="0"/>
            <a:endParaRPr lang="tr-TR" dirty="0"/>
          </a:p>
          <a:p>
            <a:pPr marL="0" indent="0" rtl="0">
              <a:buNone/>
            </a:pPr>
            <a:endParaRPr lang="tr-TR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94F6F88-6D94-4F76-9A29-9C434E4CD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tr-TR" noProof="0" smtClean="0"/>
              <a:t>7</a:t>
            </a:fld>
            <a:endParaRPr lang="tr-TR" noProof="0" dirty="0"/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C951F21C-3120-461B-B00D-BF47DF5BD522}"/>
              </a:ext>
            </a:extLst>
          </p:cNvPr>
          <p:cNvSpPr txBox="1"/>
          <p:nvPr/>
        </p:nvSpPr>
        <p:spPr>
          <a:xfrm>
            <a:off x="701331" y="4912475"/>
            <a:ext cx="58319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solidFill>
                  <a:srgbClr val="C00000"/>
                </a:solidFill>
              </a:rPr>
              <a:t>**</a:t>
            </a:r>
            <a:r>
              <a:rPr lang="tr-TR" dirty="0" err="1"/>
              <a:t>Kavitenin</a:t>
            </a:r>
            <a:r>
              <a:rPr lang="tr-TR" dirty="0"/>
              <a:t> üst kısmını çıkarmadan önce havalandırma borusunu yukarı doğru iterek tüpü çıkaracağız(4. adımda)</a:t>
            </a:r>
          </a:p>
          <a:p>
            <a:endParaRPr lang="tr-TR" dirty="0"/>
          </a:p>
        </p:txBody>
      </p:sp>
      <p:grpSp>
        <p:nvGrpSpPr>
          <p:cNvPr id="16" name="Grup 15">
            <a:extLst>
              <a:ext uri="{FF2B5EF4-FFF2-40B4-BE49-F238E27FC236}">
                <a16:creationId xmlns:a16="http://schemas.microsoft.com/office/drawing/2014/main" id="{5ED1C175-E9E7-4389-8644-F39C5C8FA00F}"/>
              </a:ext>
            </a:extLst>
          </p:cNvPr>
          <p:cNvGrpSpPr/>
          <p:nvPr/>
        </p:nvGrpSpPr>
        <p:grpSpPr>
          <a:xfrm>
            <a:off x="7036904" y="768627"/>
            <a:ext cx="3212514" cy="5047298"/>
            <a:chOff x="7036904" y="768627"/>
            <a:chExt cx="3212514" cy="5047298"/>
          </a:xfrm>
        </p:grpSpPr>
        <p:pic>
          <p:nvPicPr>
            <p:cNvPr id="6" name="Resim 5">
              <a:extLst>
                <a:ext uri="{FF2B5EF4-FFF2-40B4-BE49-F238E27FC236}">
                  <a16:creationId xmlns:a16="http://schemas.microsoft.com/office/drawing/2014/main" id="{55A259AA-E788-4680-8007-07A764D98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8007" y="768627"/>
              <a:ext cx="2831411" cy="5047298"/>
            </a:xfrm>
            <a:prstGeom prst="rect">
              <a:avLst/>
            </a:prstGeom>
          </p:spPr>
        </p:pic>
        <p:cxnSp>
          <p:nvCxnSpPr>
            <p:cNvPr id="9" name="Düz Ok Bağlayıcısı 8">
              <a:extLst>
                <a:ext uri="{FF2B5EF4-FFF2-40B4-BE49-F238E27FC236}">
                  <a16:creationId xmlns:a16="http://schemas.microsoft.com/office/drawing/2014/main" id="{1AD82EDB-3D57-440F-966D-3F70FECFCB07}"/>
                </a:ext>
              </a:extLst>
            </p:cNvPr>
            <p:cNvCxnSpPr/>
            <p:nvPr/>
          </p:nvCxnSpPr>
          <p:spPr>
            <a:xfrm>
              <a:off x="7845287" y="1099661"/>
              <a:ext cx="850416" cy="53008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Düz Ok Bağlayıcısı 11">
              <a:extLst>
                <a:ext uri="{FF2B5EF4-FFF2-40B4-BE49-F238E27FC236}">
                  <a16:creationId xmlns:a16="http://schemas.microsoft.com/office/drawing/2014/main" id="{8C74B38F-BD25-4140-B643-D5723A2BA5F3}"/>
                </a:ext>
              </a:extLst>
            </p:cNvPr>
            <p:cNvCxnSpPr>
              <a:cxnSpLocks/>
            </p:cNvCxnSpPr>
            <p:nvPr/>
          </p:nvCxnSpPr>
          <p:spPr>
            <a:xfrm>
              <a:off x="7036904" y="3737113"/>
              <a:ext cx="649357" cy="29154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0C220537-4FC4-4257-B03C-A11BCD7E8BE2}"/>
              </a:ext>
            </a:extLst>
          </p:cNvPr>
          <p:cNvSpPr txBox="1"/>
          <p:nvPr/>
        </p:nvSpPr>
        <p:spPr>
          <a:xfrm>
            <a:off x="5207145" y="342900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Havandırma</a:t>
            </a:r>
            <a:r>
              <a:rPr lang="tr-TR" dirty="0"/>
              <a:t> borusu</a:t>
            </a:r>
          </a:p>
        </p:txBody>
      </p:sp>
    </p:spTree>
    <p:extLst>
      <p:ext uri="{BB962C8B-B14F-4D97-AF65-F5344CB8AC3E}">
        <p14:creationId xmlns:p14="http://schemas.microsoft.com/office/powerpoint/2010/main" val="248115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08724" y="172549"/>
            <a:ext cx="9067799" cy="596078"/>
          </a:xfrm>
        </p:spPr>
        <p:txBody>
          <a:bodyPr rtlCol="0" anchor="t"/>
          <a:lstStyle/>
          <a:p>
            <a:pPr rtl="0"/>
            <a:r>
              <a:rPr lang="tr-TR" dirty="0"/>
              <a:t>De-montaj Adımları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08724" y="901148"/>
            <a:ext cx="11375469" cy="1549946"/>
          </a:xfrm>
        </p:spPr>
        <p:txBody>
          <a:bodyPr rtlCol="0">
            <a:normAutofit/>
          </a:bodyPr>
          <a:lstStyle/>
          <a:p>
            <a:pPr rtl="0">
              <a:buFont typeface="Courier New" panose="02070309020205020404" pitchFamily="49" charset="0"/>
              <a:buChar char="o"/>
            </a:pPr>
            <a:r>
              <a:rPr kumimoji="0" lang="tr-TR" sz="1800" b="0" i="0" u="none" strike="noStrike" kern="1200" cap="none" spc="0" normalizeH="0" baseline="0" noProof="0" dirty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4. Adım – Tüpün Çıkarılması</a:t>
            </a:r>
            <a:endParaRPr lang="tr-TR" sz="1800" dirty="0">
              <a:solidFill>
                <a:srgbClr val="2D2E2D"/>
              </a:solidFill>
              <a:latin typeface="Arial"/>
            </a:endParaRPr>
          </a:p>
          <a:p>
            <a:pPr marL="617220" lvl="1" indent="-342900">
              <a:buFont typeface="+mj-lt"/>
              <a:buAutoNum type="arabicPeriod"/>
            </a:pPr>
            <a:r>
              <a:rPr lang="tr-TR" dirty="0">
                <a:solidFill>
                  <a:srgbClr val="2D2E2D"/>
                </a:solidFill>
                <a:latin typeface="Arial"/>
              </a:rPr>
              <a:t>Havalandırma borusunu tutan </a:t>
            </a:r>
            <a:r>
              <a:rPr lang="tr-TR" dirty="0" err="1">
                <a:solidFill>
                  <a:srgbClr val="2D2E2D"/>
                </a:solidFill>
                <a:latin typeface="Arial"/>
              </a:rPr>
              <a:t>flanşın</a:t>
            </a:r>
            <a:r>
              <a:rPr lang="tr-TR" dirty="0">
                <a:solidFill>
                  <a:srgbClr val="2D2E2D"/>
                </a:solidFill>
                <a:latin typeface="Arial"/>
              </a:rPr>
              <a:t> vidalarının sökülmesi</a:t>
            </a:r>
          </a:p>
          <a:p>
            <a:pPr marL="617220" lvl="1" indent="-342900">
              <a:buFont typeface="+mj-lt"/>
              <a:buAutoNum type="arabicPeriod"/>
            </a:pPr>
            <a:r>
              <a:rPr lang="tr-TR" dirty="0">
                <a:solidFill>
                  <a:srgbClr val="2D2E2D"/>
                </a:solidFill>
                <a:latin typeface="Arial"/>
              </a:rPr>
              <a:t>Tüpü sıkma bileziğinin vidasının açılması</a:t>
            </a:r>
          </a:p>
          <a:p>
            <a:pPr marL="617220" lvl="1" indent="-342900">
              <a:buFont typeface="+mj-lt"/>
              <a:buAutoNum type="arabicPeriod"/>
            </a:pPr>
            <a:r>
              <a:rPr kumimoji="0" lang="tr-TR" b="0" i="0" u="none" strike="noStrike" kern="1200" cap="none" spc="0" normalizeH="0" baseline="0" noProof="0" dirty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Tüpün çıkarılması(**)</a:t>
            </a:r>
          </a:p>
          <a:p>
            <a:pPr rtl="0"/>
            <a:endParaRPr lang="tr-TR" sz="1800" dirty="0"/>
          </a:p>
          <a:p>
            <a:pPr rtl="0"/>
            <a:endParaRPr lang="tr-TR" sz="1800" dirty="0"/>
          </a:p>
          <a:p>
            <a:pPr rtl="0"/>
            <a:endParaRPr lang="tr-TR" sz="1800" dirty="0"/>
          </a:p>
          <a:p>
            <a:pPr algn="just" rtl="0"/>
            <a:endParaRPr lang="tr-TR" sz="1800" dirty="0"/>
          </a:p>
          <a:p>
            <a:pPr marL="0" indent="0" rtl="0">
              <a:buNone/>
            </a:pPr>
            <a:endParaRPr lang="tr-TR" sz="1800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94F6F88-6D94-4F76-9A29-9C434E4CD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tr-TR" noProof="0" smtClean="0"/>
              <a:t>8</a:t>
            </a:fld>
            <a:endParaRPr lang="tr-TR" noProof="0" dirty="0"/>
          </a:p>
        </p:txBody>
      </p:sp>
      <p:grpSp>
        <p:nvGrpSpPr>
          <p:cNvPr id="27" name="Grup 26">
            <a:extLst>
              <a:ext uri="{FF2B5EF4-FFF2-40B4-BE49-F238E27FC236}">
                <a16:creationId xmlns:a16="http://schemas.microsoft.com/office/drawing/2014/main" id="{4F98EE6A-62F8-4BF3-953F-393D34098E1E}"/>
              </a:ext>
            </a:extLst>
          </p:cNvPr>
          <p:cNvGrpSpPr/>
          <p:nvPr/>
        </p:nvGrpSpPr>
        <p:grpSpPr>
          <a:xfrm>
            <a:off x="2860814" y="2068709"/>
            <a:ext cx="6971829" cy="4058066"/>
            <a:chOff x="3771451" y="1860459"/>
            <a:chExt cx="7353301" cy="4238441"/>
          </a:xfrm>
        </p:grpSpPr>
        <p:pic>
          <p:nvPicPr>
            <p:cNvPr id="7" name="Resim 6">
              <a:extLst>
                <a:ext uri="{FF2B5EF4-FFF2-40B4-BE49-F238E27FC236}">
                  <a16:creationId xmlns:a16="http://schemas.microsoft.com/office/drawing/2014/main" id="{2BBE51FB-E223-42E0-9F0A-A351E344B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32250" y="1860459"/>
              <a:ext cx="2392502" cy="4238441"/>
            </a:xfrm>
            <a:prstGeom prst="rect">
              <a:avLst/>
            </a:prstGeom>
          </p:spPr>
        </p:pic>
        <p:pic>
          <p:nvPicPr>
            <p:cNvPr id="17" name="Resim 16">
              <a:extLst>
                <a:ext uri="{FF2B5EF4-FFF2-40B4-BE49-F238E27FC236}">
                  <a16:creationId xmlns:a16="http://schemas.microsoft.com/office/drawing/2014/main" id="{FA522791-049E-4BA0-B5B0-A49F6356E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1953997"/>
              <a:ext cx="2392501" cy="4144903"/>
            </a:xfrm>
            <a:prstGeom prst="rect">
              <a:avLst/>
            </a:prstGeom>
          </p:spPr>
        </p:pic>
        <p:pic>
          <p:nvPicPr>
            <p:cNvPr id="9" name="Resim 8">
              <a:extLst>
                <a:ext uri="{FF2B5EF4-FFF2-40B4-BE49-F238E27FC236}">
                  <a16:creationId xmlns:a16="http://schemas.microsoft.com/office/drawing/2014/main" id="{6189ABA0-457C-46A8-B839-D70937F68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1451" y="2213114"/>
              <a:ext cx="2171700" cy="3819525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7C7AA0F-1679-488F-8E06-70AD1BBC2E54}"/>
                </a:ext>
              </a:extLst>
            </p:cNvPr>
            <p:cNvSpPr/>
            <p:nvPr/>
          </p:nvSpPr>
          <p:spPr>
            <a:xfrm>
              <a:off x="4857301" y="2961861"/>
              <a:ext cx="516835" cy="4671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1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23895EB-29D7-4A73-B0E1-42F2CD498085}"/>
                </a:ext>
              </a:extLst>
            </p:cNvPr>
            <p:cNvSpPr/>
            <p:nvPr/>
          </p:nvSpPr>
          <p:spPr>
            <a:xfrm>
              <a:off x="7432210" y="3220277"/>
              <a:ext cx="516835" cy="4671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2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85025ED-1509-4A09-A787-F1000D2E72A1}"/>
                </a:ext>
              </a:extLst>
            </p:cNvPr>
            <p:cNvSpPr/>
            <p:nvPr/>
          </p:nvSpPr>
          <p:spPr>
            <a:xfrm>
              <a:off x="9018105" y="3587469"/>
              <a:ext cx="516835" cy="46713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3</a:t>
              </a:r>
            </a:p>
          </p:txBody>
        </p:sp>
        <p:cxnSp>
          <p:nvCxnSpPr>
            <p:cNvPr id="25" name="Düz Ok Bağlayıcısı 24">
              <a:extLst>
                <a:ext uri="{FF2B5EF4-FFF2-40B4-BE49-F238E27FC236}">
                  <a16:creationId xmlns:a16="http://schemas.microsoft.com/office/drawing/2014/main" id="{FFDD560F-9050-4952-8476-F319865D8C9C}"/>
                </a:ext>
              </a:extLst>
            </p:cNvPr>
            <p:cNvCxnSpPr/>
            <p:nvPr/>
          </p:nvCxnSpPr>
          <p:spPr>
            <a:xfrm>
              <a:off x="4043466" y="2925136"/>
              <a:ext cx="649356" cy="59028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Düz Ok Bağlayıcısı 25">
              <a:extLst>
                <a:ext uri="{FF2B5EF4-FFF2-40B4-BE49-F238E27FC236}">
                  <a16:creationId xmlns:a16="http://schemas.microsoft.com/office/drawing/2014/main" id="{7E5EFECE-B4C1-4B72-BCFB-37051368C0E8}"/>
                </a:ext>
              </a:extLst>
            </p:cNvPr>
            <p:cNvCxnSpPr/>
            <p:nvPr/>
          </p:nvCxnSpPr>
          <p:spPr>
            <a:xfrm>
              <a:off x="6529321" y="2838719"/>
              <a:ext cx="649356" cy="59028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Metin kutusu 28">
            <a:extLst>
              <a:ext uri="{FF2B5EF4-FFF2-40B4-BE49-F238E27FC236}">
                <a16:creationId xmlns:a16="http://schemas.microsoft.com/office/drawing/2014/main" id="{C0A07266-F7FF-4D83-8514-810EDFAC3E85}"/>
              </a:ext>
            </a:extLst>
          </p:cNvPr>
          <p:cNvSpPr txBox="1"/>
          <p:nvPr/>
        </p:nvSpPr>
        <p:spPr>
          <a:xfrm>
            <a:off x="436229" y="5218188"/>
            <a:ext cx="2320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400" dirty="0">
                <a:solidFill>
                  <a:srgbClr val="C00000"/>
                </a:solidFill>
              </a:rPr>
              <a:t>**</a:t>
            </a:r>
            <a:r>
              <a:rPr lang="tr-TR" sz="1400" dirty="0" err="1"/>
              <a:t>havalandıma</a:t>
            </a:r>
            <a:r>
              <a:rPr lang="tr-TR" sz="1400" dirty="0"/>
              <a:t> borusu yukarı itilerek tüp çıkartılır. </a:t>
            </a:r>
          </a:p>
        </p:txBody>
      </p:sp>
      <p:grpSp>
        <p:nvGrpSpPr>
          <p:cNvPr id="35" name="Grup 34">
            <a:extLst>
              <a:ext uri="{FF2B5EF4-FFF2-40B4-BE49-F238E27FC236}">
                <a16:creationId xmlns:a16="http://schemas.microsoft.com/office/drawing/2014/main" id="{75BD8C0F-5BFE-49C9-B949-8C4B1DBE6BC9}"/>
              </a:ext>
            </a:extLst>
          </p:cNvPr>
          <p:cNvGrpSpPr/>
          <p:nvPr/>
        </p:nvGrpSpPr>
        <p:grpSpPr>
          <a:xfrm>
            <a:off x="9775898" y="2269150"/>
            <a:ext cx="2162175" cy="3857625"/>
            <a:chOff x="9775898" y="2269150"/>
            <a:chExt cx="2162175" cy="3857625"/>
          </a:xfrm>
        </p:grpSpPr>
        <p:pic>
          <p:nvPicPr>
            <p:cNvPr id="33" name="Resim 32">
              <a:extLst>
                <a:ext uri="{FF2B5EF4-FFF2-40B4-BE49-F238E27FC236}">
                  <a16:creationId xmlns:a16="http://schemas.microsoft.com/office/drawing/2014/main" id="{E8F6B328-A494-405F-8978-E644E7D5E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75898" y="2269150"/>
              <a:ext cx="2162175" cy="3857625"/>
            </a:xfrm>
            <a:prstGeom prst="rect">
              <a:avLst/>
            </a:prstGeom>
          </p:spPr>
        </p:pic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2FC2926-F6E1-4DE9-AD77-24C51D520388}"/>
                </a:ext>
              </a:extLst>
            </p:cNvPr>
            <p:cNvSpPr/>
            <p:nvPr/>
          </p:nvSpPr>
          <p:spPr>
            <a:xfrm>
              <a:off x="9832643" y="2973111"/>
              <a:ext cx="490023" cy="44725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705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208724" y="172549"/>
            <a:ext cx="9067799" cy="596078"/>
          </a:xfrm>
        </p:spPr>
        <p:txBody>
          <a:bodyPr rtlCol="0" anchor="t"/>
          <a:lstStyle/>
          <a:p>
            <a:pPr rtl="0"/>
            <a:r>
              <a:rPr lang="tr-TR" dirty="0"/>
              <a:t>De-montaj Adımları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08724" y="901148"/>
            <a:ext cx="11375469" cy="2292626"/>
          </a:xfrm>
        </p:spPr>
        <p:txBody>
          <a:bodyPr rtlCol="0">
            <a:normAutofit/>
          </a:bodyPr>
          <a:lstStyle/>
          <a:p>
            <a:pPr rtl="0">
              <a:buFont typeface="Courier New" panose="02070309020205020404" pitchFamily="49" charset="0"/>
              <a:buChar char="o"/>
            </a:pPr>
            <a:r>
              <a:rPr kumimoji="0" lang="tr-TR" sz="1800" b="0" i="0" u="none" strike="noStrike" kern="1200" cap="none" spc="0" normalizeH="0" baseline="0" noProof="0" dirty="0">
                <a:ln>
                  <a:noFill/>
                </a:ln>
                <a:solidFill>
                  <a:srgbClr val="2D2E2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4. Adım devam</a:t>
            </a:r>
            <a:endParaRPr lang="tr-TR" sz="1800" dirty="0">
              <a:solidFill>
                <a:srgbClr val="2D2E2D"/>
              </a:solidFill>
              <a:latin typeface="Arial"/>
            </a:endParaRPr>
          </a:p>
          <a:p>
            <a:pPr marL="617220" lvl="1" indent="-342900">
              <a:buFont typeface="+mj-lt"/>
              <a:buAutoNum type="arabicPeriod"/>
            </a:pPr>
            <a:r>
              <a:rPr lang="tr-TR" sz="1200" dirty="0">
                <a:solidFill>
                  <a:schemeClr val="bg2">
                    <a:lumMod val="75000"/>
                  </a:schemeClr>
                </a:solidFill>
                <a:latin typeface="Arial"/>
              </a:rPr>
              <a:t>Havalandırma borusunu tutan </a:t>
            </a:r>
            <a:r>
              <a:rPr lang="tr-TR" sz="1200" dirty="0" err="1">
                <a:solidFill>
                  <a:schemeClr val="bg2">
                    <a:lumMod val="75000"/>
                  </a:schemeClr>
                </a:solidFill>
                <a:latin typeface="Arial"/>
              </a:rPr>
              <a:t>flanşın</a:t>
            </a:r>
            <a:r>
              <a:rPr lang="tr-TR" sz="1200" dirty="0">
                <a:solidFill>
                  <a:schemeClr val="bg2">
                    <a:lumMod val="75000"/>
                  </a:schemeClr>
                </a:solidFill>
                <a:latin typeface="Arial"/>
              </a:rPr>
              <a:t> vidalarının sökülmesi</a:t>
            </a:r>
          </a:p>
          <a:p>
            <a:pPr marL="617220" lvl="1" indent="-342900">
              <a:buFont typeface="+mj-lt"/>
              <a:buAutoNum type="arabicPeriod"/>
            </a:pPr>
            <a:r>
              <a:rPr lang="tr-TR" sz="1200" dirty="0">
                <a:solidFill>
                  <a:schemeClr val="bg2">
                    <a:lumMod val="75000"/>
                  </a:schemeClr>
                </a:solidFill>
                <a:latin typeface="Arial"/>
              </a:rPr>
              <a:t>Tüpü sıkma bileziğinin vidasının açılması</a:t>
            </a:r>
          </a:p>
          <a:p>
            <a:pPr marL="617220" lvl="1" indent="-342900">
              <a:buFont typeface="+mj-lt"/>
              <a:buAutoNum type="arabicPeriod"/>
            </a:pPr>
            <a:r>
              <a:rPr kumimoji="0" lang="tr-TR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7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Tüpün çıkarılması(**)</a:t>
            </a:r>
          </a:p>
          <a:p>
            <a:pPr marL="617220" lvl="1" indent="-342900">
              <a:buFont typeface="+mj-lt"/>
              <a:buAutoNum type="arabicPeriod"/>
            </a:pPr>
            <a:r>
              <a:rPr lang="tr-TR" dirty="0" err="1">
                <a:solidFill>
                  <a:srgbClr val="2D2E2D"/>
                </a:solidFill>
                <a:latin typeface="Arial"/>
              </a:rPr>
              <a:t>Kavitenin</a:t>
            </a:r>
            <a:r>
              <a:rPr lang="tr-TR" dirty="0">
                <a:solidFill>
                  <a:srgbClr val="2D2E2D"/>
                </a:solidFill>
                <a:latin typeface="Arial"/>
              </a:rPr>
              <a:t> üst kısmının çıkarılması</a:t>
            </a:r>
            <a:endParaRPr kumimoji="0" lang="tr-TR" b="0" i="0" u="none" strike="noStrike" kern="1200" cap="none" spc="0" normalizeH="0" baseline="0" noProof="0" dirty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617220" lvl="1" indent="-342900">
              <a:buFont typeface="+mj-lt"/>
              <a:buAutoNum type="arabicPeriod"/>
            </a:pPr>
            <a:endParaRPr kumimoji="0" lang="tr-TR" b="0" i="0" u="none" strike="noStrike" kern="1200" cap="none" spc="0" normalizeH="0" baseline="0" noProof="0" dirty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617220" lvl="1" indent="-342900">
              <a:buFont typeface="+mj-lt"/>
              <a:buAutoNum type="arabicPeriod"/>
            </a:pPr>
            <a:endParaRPr kumimoji="0" lang="tr-TR" b="0" i="0" u="none" strike="noStrike" kern="1200" cap="none" spc="0" normalizeH="0" baseline="0" noProof="0" dirty="0">
              <a:ln>
                <a:noFill/>
              </a:ln>
              <a:solidFill>
                <a:srgbClr val="2D2E2D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rtl="0"/>
            <a:endParaRPr lang="tr-TR" sz="1800" dirty="0"/>
          </a:p>
          <a:p>
            <a:pPr rtl="0"/>
            <a:endParaRPr lang="tr-TR" sz="1800" dirty="0"/>
          </a:p>
          <a:p>
            <a:pPr rtl="0"/>
            <a:endParaRPr lang="tr-TR" sz="1800" dirty="0"/>
          </a:p>
          <a:p>
            <a:pPr algn="just" rtl="0"/>
            <a:endParaRPr lang="tr-TR" sz="1800" dirty="0"/>
          </a:p>
          <a:p>
            <a:pPr marL="0" indent="0" rtl="0">
              <a:buNone/>
            </a:pPr>
            <a:endParaRPr lang="tr-TR" sz="1800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E94F6F88-6D94-4F76-9A29-9C434E4CD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1375A4-56A4-47D6-9801-1991572033F7}" type="slidenum">
              <a:rPr lang="tr-TR" noProof="0" smtClean="0"/>
              <a:t>9</a:t>
            </a:fld>
            <a:endParaRPr lang="tr-TR" noProof="0" dirty="0"/>
          </a:p>
        </p:txBody>
      </p:sp>
      <p:grpSp>
        <p:nvGrpSpPr>
          <p:cNvPr id="15" name="Grup 14">
            <a:extLst>
              <a:ext uri="{FF2B5EF4-FFF2-40B4-BE49-F238E27FC236}">
                <a16:creationId xmlns:a16="http://schemas.microsoft.com/office/drawing/2014/main" id="{8711B2A1-2932-42A0-9B70-9A420D5F7F1B}"/>
              </a:ext>
            </a:extLst>
          </p:cNvPr>
          <p:cNvGrpSpPr/>
          <p:nvPr/>
        </p:nvGrpSpPr>
        <p:grpSpPr>
          <a:xfrm>
            <a:off x="4940646" y="2584174"/>
            <a:ext cx="4680432" cy="3372678"/>
            <a:chOff x="5894803" y="1678210"/>
            <a:chExt cx="4535972" cy="3296170"/>
          </a:xfrm>
        </p:grpSpPr>
        <p:grpSp>
          <p:nvGrpSpPr>
            <p:cNvPr id="13" name="Grup 12">
              <a:extLst>
                <a:ext uri="{FF2B5EF4-FFF2-40B4-BE49-F238E27FC236}">
                  <a16:creationId xmlns:a16="http://schemas.microsoft.com/office/drawing/2014/main" id="{85C7DBB9-5D02-4FED-8D1B-D3AE6BC65AD4}"/>
                </a:ext>
              </a:extLst>
            </p:cNvPr>
            <p:cNvGrpSpPr/>
            <p:nvPr/>
          </p:nvGrpSpPr>
          <p:grpSpPr>
            <a:xfrm>
              <a:off x="5894803" y="1678210"/>
              <a:ext cx="4535972" cy="3296170"/>
              <a:chOff x="1158529" y="2767996"/>
              <a:chExt cx="4535972" cy="3296170"/>
            </a:xfrm>
          </p:grpSpPr>
          <p:pic>
            <p:nvPicPr>
              <p:cNvPr id="6" name="Resim 5">
                <a:extLst>
                  <a:ext uri="{FF2B5EF4-FFF2-40B4-BE49-F238E27FC236}">
                    <a16:creationId xmlns:a16="http://schemas.microsoft.com/office/drawing/2014/main" id="{98FCF3BE-74AB-4070-B9F7-81BBECC9A9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48000" y="2982624"/>
                <a:ext cx="2646501" cy="3081542"/>
              </a:xfrm>
              <a:prstGeom prst="rect">
                <a:avLst/>
              </a:prstGeom>
            </p:spPr>
          </p:pic>
          <p:pic>
            <p:nvPicPr>
              <p:cNvPr id="10" name="Resim 9">
                <a:extLst>
                  <a:ext uri="{FF2B5EF4-FFF2-40B4-BE49-F238E27FC236}">
                    <a16:creationId xmlns:a16="http://schemas.microsoft.com/office/drawing/2014/main" id="{EE01B946-441B-4636-A213-00FAEFEB62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8529" y="2767996"/>
                <a:ext cx="1889471" cy="3296170"/>
              </a:xfrm>
              <a:prstGeom prst="rect">
                <a:avLst/>
              </a:prstGeom>
            </p:spPr>
          </p:pic>
          <p:cxnSp>
            <p:nvCxnSpPr>
              <p:cNvPr id="12" name="Düz Ok Bağlayıcısı 11">
                <a:extLst>
                  <a:ext uri="{FF2B5EF4-FFF2-40B4-BE49-F238E27FC236}">
                    <a16:creationId xmlns:a16="http://schemas.microsoft.com/office/drawing/2014/main" id="{497E1A28-4A43-44B0-AADC-E0448102D708}"/>
                  </a:ext>
                </a:extLst>
              </p:cNvPr>
              <p:cNvCxnSpPr/>
              <p:nvPr/>
            </p:nvCxnSpPr>
            <p:spPr>
              <a:xfrm>
                <a:off x="2557670" y="3326295"/>
                <a:ext cx="980660" cy="337932"/>
              </a:xfrm>
              <a:prstGeom prst="straightConnector1">
                <a:avLst/>
              </a:prstGeom>
              <a:ln w="38100">
                <a:headEnd type="triangle"/>
                <a:tailEnd type="triangl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88F29B8-3316-438A-B92F-045CF5978DF3}"/>
                </a:ext>
              </a:extLst>
            </p:cNvPr>
            <p:cNvSpPr/>
            <p:nvPr/>
          </p:nvSpPr>
          <p:spPr>
            <a:xfrm>
              <a:off x="7166529" y="4357414"/>
              <a:ext cx="372580" cy="384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tr-TR" dirty="0"/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018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klava Desenli Çizgiler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49_TF03031015" id="{390893EB-C702-46A2-9E45-ED477A230356}" vid="{6C0DB551-3927-4012-93A8-67A0B0842775}"/>
    </a:ext>
  </a:extLst>
</a:theme>
</file>

<file path=ppt/theme/theme2.xml><?xml version="1.0" encoding="utf-8"?>
<a:theme xmlns:a="http://schemas.openxmlformats.org/drawingml/2006/main" name="Ofis Teması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eması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1502</TotalTime>
  <Words>775</Words>
  <Application>Microsoft Office PowerPoint</Application>
  <PresentationFormat>Geniş ekran</PresentationFormat>
  <Paragraphs>328</Paragraphs>
  <Slides>25</Slides>
  <Notes>25</Notes>
  <HiddenSlides>0</HiddenSlides>
  <MMClips>1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25</vt:i4>
      </vt:variant>
    </vt:vector>
  </HeadingPairs>
  <TitlesOfParts>
    <vt:vector size="28" baseType="lpstr">
      <vt:lpstr>Arial</vt:lpstr>
      <vt:lpstr>Courier New</vt:lpstr>
      <vt:lpstr>Baklava Desenli Çizgiler 16x9</vt:lpstr>
      <vt:lpstr>FM Vericilerin Temizleme İşlemi ve Güç Testleri  (13.02.2022)</vt:lpstr>
      <vt:lpstr>İçindekiler</vt:lpstr>
      <vt:lpstr>De-montaj Adımları</vt:lpstr>
      <vt:lpstr>De-montaj Adımları</vt:lpstr>
      <vt:lpstr>De-montaj Adımları</vt:lpstr>
      <vt:lpstr>De-montaj Adımları</vt:lpstr>
      <vt:lpstr>De-montaj Adımları</vt:lpstr>
      <vt:lpstr>De-montaj Adımları</vt:lpstr>
      <vt:lpstr>De-montaj Adımları</vt:lpstr>
      <vt:lpstr>De-montaj Adımları</vt:lpstr>
      <vt:lpstr>De-montaj Adımları</vt:lpstr>
      <vt:lpstr>De-montaj Adımları</vt:lpstr>
      <vt:lpstr>De-montaj Adımları</vt:lpstr>
      <vt:lpstr>De-montaj Adımları</vt:lpstr>
      <vt:lpstr>Montaj Adımları</vt:lpstr>
      <vt:lpstr>Montaj Adımları</vt:lpstr>
      <vt:lpstr>Montaj Adımları</vt:lpstr>
      <vt:lpstr>Montaj Adımları</vt:lpstr>
      <vt:lpstr>Montaj Adımları</vt:lpstr>
      <vt:lpstr>Montaj Adımları</vt:lpstr>
      <vt:lpstr>Montaj Adımları</vt:lpstr>
      <vt:lpstr>Montaj Adımları</vt:lpstr>
      <vt:lpstr>Montaj Adımları</vt:lpstr>
      <vt:lpstr>Montaj Adımları</vt:lpstr>
      <vt:lpstr>Hareketli  kısmın test edilmesi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Başlık Düzeni</dc:title>
  <dc:creator>ASLIHAN ÇAĞLAR</dc:creator>
  <cp:lastModifiedBy>ASLIHAN ÇAĞLAR</cp:lastModifiedBy>
  <cp:revision>42</cp:revision>
  <dcterms:created xsi:type="dcterms:W3CDTF">2022-02-02T16:23:10Z</dcterms:created>
  <dcterms:modified xsi:type="dcterms:W3CDTF">2022-05-12T10:22:50Z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